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7" r:id="rId2"/>
    <p:sldId id="432" r:id="rId3"/>
    <p:sldId id="447" r:id="rId4"/>
    <p:sldId id="433" r:id="rId5"/>
    <p:sldId id="434" r:id="rId6"/>
    <p:sldId id="435" r:id="rId7"/>
    <p:sldId id="428" r:id="rId8"/>
    <p:sldId id="437" r:id="rId9"/>
    <p:sldId id="439" r:id="rId10"/>
    <p:sldId id="438" r:id="rId11"/>
    <p:sldId id="440" r:id="rId12"/>
    <p:sldId id="441" r:id="rId13"/>
    <p:sldId id="442" r:id="rId14"/>
    <p:sldId id="443" r:id="rId15"/>
    <p:sldId id="446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33"/>
    <a:srgbClr val="00CC00"/>
    <a:srgbClr val="000000"/>
    <a:srgbClr val="486478"/>
    <a:srgbClr val="EA640A"/>
    <a:srgbClr val="EE952F"/>
    <a:srgbClr val="0B366E"/>
    <a:srgbClr val="08153E"/>
    <a:srgbClr val="00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2" autoAdjust="0"/>
  </p:normalViewPr>
  <p:slideViewPr>
    <p:cSldViewPr snapToGrid="0">
      <p:cViewPr>
        <p:scale>
          <a:sx n="72" d="100"/>
          <a:sy n="72" d="100"/>
        </p:scale>
        <p:origin x="-1109" y="-58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4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240</c:v>
                </c:pt>
                <c:pt idx="1">
                  <c:v>280</c:v>
                </c:pt>
                <c:pt idx="2">
                  <c:v>340</c:v>
                </c:pt>
                <c:pt idx="3">
                  <c:v>460</c:v>
                </c:pt>
                <c:pt idx="4">
                  <c:v>400</c:v>
                </c:pt>
                <c:pt idx="5">
                  <c:v>420</c:v>
                </c:pt>
                <c:pt idx="6">
                  <c:v>450</c:v>
                </c:pt>
                <c:pt idx="7">
                  <c:v>640</c:v>
                </c:pt>
                <c:pt idx="8">
                  <c:v>600</c:v>
                </c:pt>
                <c:pt idx="9">
                  <c:v>610</c:v>
                </c:pt>
                <c:pt idx="10">
                  <c:v>614</c:v>
                </c:pt>
                <c:pt idx="11">
                  <c:v>620</c:v>
                </c:pt>
                <c:pt idx="12">
                  <c:v>640</c:v>
                </c:pt>
                <c:pt idx="13">
                  <c:v>935</c:v>
                </c:pt>
                <c:pt idx="14">
                  <c:v>1082</c:v>
                </c:pt>
                <c:pt idx="15">
                  <c:v>1121</c:v>
                </c:pt>
                <c:pt idx="16">
                  <c:v>1302</c:v>
                </c:pt>
                <c:pt idx="17">
                  <c:v>1418</c:v>
                </c:pt>
                <c:pt idx="18">
                  <c:v>1559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4-4F01-8195-597A90A38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08259968"/>
        <c:axId val="108396928"/>
      </c:barChart>
      <c:catAx>
        <c:axId val="10825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396928"/>
        <c:crosses val="autoZero"/>
        <c:auto val="1"/>
        <c:lblAlgn val="ctr"/>
        <c:lblOffset val="100"/>
        <c:noMultiLvlLbl val="0"/>
      </c:catAx>
      <c:valAx>
        <c:axId val="108396928"/>
        <c:scaling>
          <c:orientation val="minMax"/>
          <c:max val="16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259968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33823722573518E-2"/>
          <c:y val="4.7089395798856799E-2"/>
          <c:w val="0.9209543426004857"/>
          <c:h val="0.822180220701870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Российские координаторы / Russian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pc="-20" baseline="0">
                    <a:solidFill>
                      <a:schemeClr val="bg1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44</c:v>
                </c:pt>
                <c:pt idx="9">
                  <c:v>34</c:v>
                </c:pt>
                <c:pt idx="10">
                  <c:v>30</c:v>
                </c:pt>
                <c:pt idx="11">
                  <c:v>37</c:v>
                </c:pt>
                <c:pt idx="12">
                  <c:v>32</c:v>
                </c:pt>
                <c:pt idx="13">
                  <c:v>51</c:v>
                </c:pt>
                <c:pt idx="14">
                  <c:v>53</c:v>
                </c:pt>
                <c:pt idx="15">
                  <c:v>76</c:v>
                </c:pt>
                <c:pt idx="16">
                  <c:v>95</c:v>
                </c:pt>
                <c:pt idx="17">
                  <c:v>103</c:v>
                </c:pt>
                <c:pt idx="18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4-4F01-8195-597A90A383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координаторы / International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  <c:pt idx="18">
                  <c:v>2017 TCT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15</c:v>
                </c:pt>
                <c:pt idx="1">
                  <c:v>14</c:v>
                </c:pt>
                <c:pt idx="2">
                  <c:v>21</c:v>
                </c:pt>
                <c:pt idx="3">
                  <c:v>33</c:v>
                </c:pt>
                <c:pt idx="4">
                  <c:v>41</c:v>
                </c:pt>
                <c:pt idx="5">
                  <c:v>40</c:v>
                </c:pt>
                <c:pt idx="6">
                  <c:v>42</c:v>
                </c:pt>
                <c:pt idx="7">
                  <c:v>48</c:v>
                </c:pt>
                <c:pt idx="8">
                  <c:v>68</c:v>
                </c:pt>
                <c:pt idx="9">
                  <c:v>64</c:v>
                </c:pt>
                <c:pt idx="10">
                  <c:v>67</c:v>
                </c:pt>
                <c:pt idx="11">
                  <c:v>68</c:v>
                </c:pt>
                <c:pt idx="12">
                  <c:v>51</c:v>
                </c:pt>
                <c:pt idx="13">
                  <c:v>74</c:v>
                </c:pt>
                <c:pt idx="14">
                  <c:v>75</c:v>
                </c:pt>
                <c:pt idx="15">
                  <c:v>46</c:v>
                </c:pt>
                <c:pt idx="16">
                  <c:v>37</c:v>
                </c:pt>
                <c:pt idx="17">
                  <c:v>47</c:v>
                </c:pt>
                <c:pt idx="18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100"/>
        <c:axId val="108449152"/>
        <c:axId val="108532864"/>
      </c:barChart>
      <c:catAx>
        <c:axId val="1084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532864"/>
        <c:crosses val="autoZero"/>
        <c:auto val="1"/>
        <c:lblAlgn val="ctr"/>
        <c:lblOffset val="100"/>
        <c:noMultiLvlLbl val="0"/>
      </c:catAx>
      <c:valAx>
        <c:axId val="108532864"/>
        <c:scaling>
          <c:orientation val="minMax"/>
          <c:max val="1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449152"/>
        <c:crosses val="autoZero"/>
        <c:crossBetween val="between"/>
        <c:majorUnit val="40"/>
      </c:valAx>
    </c:plotArea>
    <c:legend>
      <c:legendPos val="t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7.5675537296817239E-2"/>
          <c:y val="4.963699926751515E-2"/>
          <c:w val="0.388978635409995"/>
          <c:h val="0.2550918732805803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625" y="1"/>
            <a:ext cx="2945050" cy="4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643"/>
            <a:ext cx="2945050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625" y="9430643"/>
            <a:ext cx="2945050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B80BB5-BB19-4E0F-B5F7-26263311A7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610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50" cy="4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625" y="1"/>
            <a:ext cx="2945050" cy="4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53" y="4716162"/>
            <a:ext cx="4985571" cy="446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643"/>
            <a:ext cx="2945050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625" y="9430643"/>
            <a:ext cx="2945050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F149-C31A-442F-9E75-E28AAA2525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700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6F149-C31A-442F-9E75-E28AAA2525AF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730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0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2461592"/>
            <a:ext cx="7589837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722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63623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78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256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637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11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57123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171517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123213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>
              <a:lumMod val="2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SzPct val="110000"/>
        <a:buFont typeface="Arial" panose="020B0604020202020204" pitchFamily="34" charset="0"/>
        <a:buChar char="•"/>
        <a:defRPr sz="1800" b="0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SzPct val="70000"/>
        <a:buFont typeface="Arial" panose="020B0604020202020204" pitchFamily="34" charset="0"/>
        <a:buChar char="•"/>
        <a:defRPr sz="1600" b="0">
          <a:solidFill>
            <a:schemeClr val="tx1">
              <a:lumMod val="75000"/>
            </a:schemeClr>
          </a:solidFill>
          <a:latin typeface="+mj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400" b="0">
          <a:solidFill>
            <a:schemeClr val="tx1">
              <a:lumMod val="75000"/>
            </a:schemeClr>
          </a:solidFill>
          <a:latin typeface="+mj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200" b="0">
          <a:solidFill>
            <a:schemeClr val="tx1">
              <a:lumMod val="75000"/>
            </a:schemeClr>
          </a:solidFill>
          <a:latin typeface="+mj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200" b="0">
          <a:solidFill>
            <a:schemeClr val="tx1">
              <a:lumMod val="75000"/>
            </a:schemeClr>
          </a:solidFill>
          <a:latin typeface="+mj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92163" y="1652221"/>
            <a:ext cx="7589837" cy="609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TCT RUSSIA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7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2844743"/>
            <a:ext cx="8185150" cy="230184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XI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МОСКОВСКИЙ МЕЖДУНАРОДНЫЙ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КУРС ПО РЕНТГЕНЭНДОВАСКУЛЯРНОЙ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ДИАГНОСТИКЕ И ЛЕЧЕНИЮ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XI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MOSCOW'S INTERNATIONAL COURSE 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 ENDOVASCULAR THERAPIES</a:t>
            </a:r>
          </a:p>
        </p:txBody>
      </p:sp>
    </p:spTree>
    <p:extLst>
      <p:ext uri="{BB962C8B-B14F-4D97-AF65-F5344CB8AC3E}">
        <p14:creationId xmlns:p14="http://schemas.microsoft.com/office/powerpoint/2010/main" val="3954614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10800"/>
          </a:xfrm>
        </p:spPr>
        <p:txBody>
          <a:bodyPr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ИНОСТРАННЫЕ КООРДИНАТОРЫ /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INTERNATIONAL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FACULTY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826" y="1224061"/>
            <a:ext cx="8610345" cy="43550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wrap="square" tIns="72000" bIns="7200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91675"/>
              </p:ext>
            </p:extLst>
          </p:nvPr>
        </p:nvGraphicFramePr>
        <p:xfrm>
          <a:off x="327451" y="1328928"/>
          <a:ext cx="848909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64"/>
                <a:gridCol w="2710661"/>
                <a:gridCol w="2917767"/>
              </a:tblGrid>
              <a:tr h="399600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Albiero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Remo (Italy)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Alimbaev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Serik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(Kazakhstan)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Amin Zahid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Berger Felix (Germany)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Berman Darren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Calabrese Emilio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Carminati Mario (Italy)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Chevalier Bernard (France)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Colombo Antonio (Italy)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Coulson John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Cribier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Alain (France)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Dadabaev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Murat (Kyrgyzstan)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Eltchaninoff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Helene (France)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Finkelstein Ariel (Israel)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Gil Robert (Poland)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Granada Juan (USA)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Henry Michel (Luxembourg)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Hijazi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Ziyad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(Qatar)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Kahali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Dhiman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(India)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Kala Petr (Czech Republic)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Kaluza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Greg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Kovac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Jan 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            (United Kingdom)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Laborde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Jean-Claude (France)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Lewin Jack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Lotan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Chaim (Israel)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Louvard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Yves (France)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Micari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Antonio (Italy)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Mintz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Gary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Naber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Christoph (Germany)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Nikanorov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Alexander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Onorato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Eustaquio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(Italy)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Pacchioni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Roberto (Italy)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Parchure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Nikhil (India)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Quesada Ramon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Qureshi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Shakeel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                 (United Kingdom)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Razavi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Mahmood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Reimers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Bernhard (Italy)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Ribichini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Flavio (Italy)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Saito Shigeru (Japan)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Schuler Gerhard (Germany)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Shen Li (China)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Sideris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Eleftherios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(Greece)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Stone Gregg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Urban Philip (Switzerland)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Wojakowski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Wojciech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                  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                              (Poland)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Zufarov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Mirjamal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                        (Uzbekistan)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3163329" y="1272977"/>
            <a:ext cx="0" cy="424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5873576" y="1272977"/>
            <a:ext cx="0" cy="424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29391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10800"/>
          </a:xfrm>
        </p:spPr>
        <p:txBody>
          <a:bodyPr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ТИТУЛЬНЫЕ ПРОГРАММНЫЕ СПОНСОРЫ /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TITLE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SPONSORS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8693" y="3221463"/>
            <a:ext cx="755924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i="0" kern="0" baseline="0" dirty="0">
                <a:solidFill>
                  <a:schemeClr val="tx1">
                    <a:lumMod val="50000"/>
                  </a:schemeClr>
                </a:solidFill>
              </a:rPr>
              <a:t>СПОНСОРЫ / </a:t>
            </a:r>
            <a:r>
              <a:rPr lang="en-US" i="0" kern="0" baseline="0" dirty="0">
                <a:solidFill>
                  <a:schemeClr val="tx1">
                    <a:lumMod val="50000"/>
                  </a:schemeClr>
                </a:solidFill>
              </a:rPr>
              <a:t>SPONSORS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121673" y="4273547"/>
            <a:ext cx="4893277" cy="100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3290" y="1673469"/>
            <a:ext cx="8730049" cy="1008000"/>
            <a:chOff x="203290" y="1549904"/>
            <a:chExt cx="8730049" cy="1008000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203290" y="1549904"/>
              <a:ext cx="8730049" cy="100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907" y="1585031"/>
              <a:ext cx="1944000" cy="94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60" y="4528271"/>
            <a:ext cx="2142558" cy="45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33" y="1705860"/>
            <a:ext cx="1980524" cy="95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69" y="4318678"/>
            <a:ext cx="1852692" cy="89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27" y="2070999"/>
            <a:ext cx="1927120" cy="19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40" y="2005915"/>
            <a:ext cx="1827200" cy="30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41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УЧАСТНИКИ ВЫСТАВКИ /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EXIBITORS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02" y="1106008"/>
            <a:ext cx="7958996" cy="46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wrap="square" tIns="182880" bIns="182880">
            <a:spAutoFit/>
          </a:bodyPr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92880"/>
              </p:ext>
            </p:extLst>
          </p:nvPr>
        </p:nvGraphicFramePr>
        <p:xfrm>
          <a:off x="704336" y="1248032"/>
          <a:ext cx="7797114" cy="4724400"/>
        </p:xfrm>
        <a:graphic>
          <a:graphicData uri="http://schemas.openxmlformats.org/drawingml/2006/table">
            <a:tbl>
              <a:tblPr/>
              <a:tblGrid>
                <a:gridCol w="3816192"/>
                <a:gridCol w="3980922"/>
              </a:tblGrid>
              <a:tr h="4491682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TPS CARDIOMEDICS Ltd.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Abbott Laboratories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Boston Scientific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Medtronic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Stentex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Cordis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, Johnson &amp; Johnson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Cardiovascular Research Foundation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Balton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Sp. z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o.o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TERUMO Russia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Rontis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AG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NanoMed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Ltd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Invamed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iVascular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Raymed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Trading Group PVT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Angioline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PHILIPS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Meril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Life Sciences Pvt. Ltd.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GE Healthcare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ALVIMEDICA TIBBI URUNLER SANAYI 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       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VE DIS TICARET A.S.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NPO 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Deost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, LLC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Egamedica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LTD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ProCardio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Ltd.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Medical Company «VLAANT»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Lifetech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Daksmed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Group of Companies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Siemens Healthcare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LLC «L-MTI»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 bwMode="auto">
          <a:xfrm>
            <a:off x="4473145" y="1155588"/>
            <a:ext cx="0" cy="457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1046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ОРГКОМИТЕТ /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ORGANIZING COMMITTEE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913" y="1139825"/>
            <a:ext cx="3778250" cy="396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tIns="182880" bIns="182880"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06728"/>
              </p:ext>
            </p:extLst>
          </p:nvPr>
        </p:nvGraphicFramePr>
        <p:xfrm>
          <a:off x="831378" y="1717385"/>
          <a:ext cx="3509319" cy="2804879"/>
        </p:xfrm>
        <a:graphic>
          <a:graphicData uri="http://schemas.openxmlformats.org/drawingml/2006/table">
            <a:tbl>
              <a:tblPr/>
              <a:tblGrid>
                <a:gridCol w="1717589"/>
                <a:gridCol w="1791730"/>
              </a:tblGrid>
              <a:tr h="280487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Абугов С.А.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Борисова Н.А.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Закарян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Н.В.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Зверев Д.А.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Есипович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И.Д.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Кавтеладзе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З.А.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Кандыба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Д.В.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Карапетян Н.Г.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Кретов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Е.И.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Кочанов И.Н.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Никаноров 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Новак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А.Я.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Петросян К.В.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Протопопов А.В.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Стаферов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А.В.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Сухов В.К.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Федорченко А.Н.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9950" y="1139825"/>
            <a:ext cx="3943350" cy="15850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tIns="182880" bIns="18288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+mj-lt"/>
              </a:rPr>
              <a:t>Секретариат Правления Общества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Быкова Татьяна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i="0" u="sng" baseline="0" dirty="0">
                <a:solidFill>
                  <a:srgbClr val="363636"/>
                </a:solidFill>
                <a:latin typeface="+mj-lt"/>
              </a:rPr>
              <a:t>Селиванова Елена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Устинов Николай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9950" y="2945389"/>
            <a:ext cx="3943350" cy="215443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tIns="182880" bIns="18288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+mj-lt"/>
              </a:rPr>
              <a:t>Секретариат Конгресса</a:t>
            </a:r>
            <a:br>
              <a:rPr lang="ru-RU" sz="1600" i="0" baseline="0" dirty="0">
                <a:solidFill>
                  <a:srgbClr val="363636"/>
                </a:solidFill>
                <a:latin typeface="+mj-lt"/>
              </a:rPr>
            </a:br>
            <a:r>
              <a:rPr lang="ru-RU" sz="1600" i="0" baseline="0" dirty="0">
                <a:solidFill>
                  <a:srgbClr val="363636"/>
                </a:solidFill>
                <a:latin typeface="+mj-lt"/>
              </a:rPr>
              <a:t>ООО «</a:t>
            </a:r>
            <a:r>
              <a:rPr lang="ru-RU" sz="1600" i="0" baseline="0" dirty="0" err="1" smtClean="0">
                <a:solidFill>
                  <a:srgbClr val="363636"/>
                </a:solidFill>
                <a:latin typeface="+mj-lt"/>
              </a:rPr>
              <a:t>Артизан-груп</a:t>
            </a:r>
            <a:r>
              <a:rPr lang="ru-RU" sz="1600" i="0" baseline="0" dirty="0" smtClean="0">
                <a:solidFill>
                  <a:srgbClr val="363636"/>
                </a:solidFill>
                <a:latin typeface="+mj-lt"/>
              </a:rPr>
              <a:t>»</a:t>
            </a:r>
            <a:endParaRPr lang="ru-RU" sz="1600" i="0" baseline="0" dirty="0">
              <a:solidFill>
                <a:srgbClr val="363636"/>
              </a:solidFill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Беляева</a:t>
            </a:r>
            <a:r>
              <a:rPr lang="en-US" sz="1600" b="0" i="0" baseline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Ирина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 err="1">
                <a:solidFill>
                  <a:srgbClr val="363636"/>
                </a:solidFill>
              </a:rPr>
              <a:t>Данковцева</a:t>
            </a:r>
            <a:r>
              <a:rPr lang="ru-RU" sz="1600" b="0" i="0" baseline="0" dirty="0">
                <a:solidFill>
                  <a:srgbClr val="363636"/>
                </a:solidFill>
              </a:rPr>
              <a:t> Алина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i="0" u="sng" baseline="0" dirty="0" err="1" smtClean="0">
                <a:solidFill>
                  <a:srgbClr val="363636"/>
                </a:solidFill>
                <a:latin typeface="+mj-lt"/>
              </a:rPr>
              <a:t>Осичкина</a:t>
            </a:r>
            <a:r>
              <a:rPr lang="ru-RU" sz="1600" i="0" u="sng" baseline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1600" i="0" u="sng" baseline="0" dirty="0">
                <a:solidFill>
                  <a:srgbClr val="363636"/>
                </a:solidFill>
                <a:latin typeface="+mj-lt"/>
              </a:rPr>
              <a:t>Оксана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</a:rPr>
              <a:t>Шишкина Валерия</a:t>
            </a:r>
            <a:endParaRPr lang="en-US" sz="1600" b="0" i="0" baseline="0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7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БЛАГОДАРНОСТЬ /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GRATITUDE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4" y="1370700"/>
            <a:ext cx="8908450" cy="42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861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29743" y="5540443"/>
            <a:ext cx="4942704" cy="124341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WELCOME TO THE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TCT RUSSIA 201</a:t>
            </a:r>
            <a:r>
              <a:rPr lang="en-US" sz="4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65844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37822" cy="911225"/>
          </a:xfrm>
        </p:spPr>
        <p:txBody>
          <a:bodyPr anchor="ctr"/>
          <a:lstStyle/>
          <a:p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</a:rPr>
              <a:t>ЖУРНАЛ /</a:t>
            </a:r>
            <a:r>
              <a:rPr lang="ru-RU" altLang="ru-RU" dirty="0" smtClean="0"/>
              <a:t> </a:t>
            </a:r>
            <a:r>
              <a:rPr lang="en-US" altLang="ru-RU" dirty="0" smtClean="0">
                <a:solidFill>
                  <a:schemeClr val="tx1">
                    <a:lumMod val="50000"/>
                  </a:schemeClr>
                </a:solidFill>
              </a:rPr>
              <a:t>JOURNAL</a:t>
            </a:r>
            <a:endParaRPr lang="en-US" alt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Изображение 4" descr="obl_endovasc_surg_02_2017без полосы пр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5" t="7819" r="5228" b="7224"/>
          <a:stretch>
            <a:fillRect/>
          </a:stretch>
        </p:blipFill>
        <p:spPr bwMode="auto">
          <a:xfrm>
            <a:off x="289383" y="1176541"/>
            <a:ext cx="3559603" cy="4697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4072271" y="1187175"/>
            <a:ext cx="4752752" cy="468712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altLang="ru-RU" sz="3200" i="0" dirty="0">
                <a:cs typeface="Arial" panose="020B0604020202020204" pitchFamily="34" charset="0"/>
              </a:rPr>
              <a:t>2 мая 2017 года на заседании Президиума Высшей Аттестационной Комиссии Российской Федерации было принято решение о включении журнала «</a:t>
            </a:r>
            <a:r>
              <a:rPr lang="ru-RU" altLang="ru-RU" sz="3200" i="0" dirty="0" err="1">
                <a:cs typeface="Arial" panose="020B0604020202020204" pitchFamily="34" charset="0"/>
              </a:rPr>
              <a:t>Эндоваскулярная</a:t>
            </a:r>
            <a:r>
              <a:rPr lang="ru-RU" altLang="ru-RU" sz="3200" i="0" dirty="0">
                <a:cs typeface="Arial" panose="020B0604020202020204" pitchFamily="34" charset="0"/>
              </a:rPr>
              <a:t> хирургия» в перечень рецензируемых научных </a:t>
            </a:r>
            <a:r>
              <a:rPr lang="ru-RU" altLang="ru-RU" sz="3200" i="0" dirty="0" smtClean="0">
                <a:cs typeface="Arial" panose="020B0604020202020204" pitchFamily="34" charset="0"/>
              </a:rPr>
              <a:t>изданий, </a:t>
            </a:r>
            <a:r>
              <a:rPr lang="en-US" altLang="ru-RU" sz="3200" i="0" dirty="0" smtClean="0">
                <a:cs typeface="Arial" panose="020B0604020202020204" pitchFamily="34" charset="0"/>
              </a:rPr>
              <a:t/>
            </a:r>
            <a:br>
              <a:rPr lang="en-US" altLang="ru-RU" sz="3200" i="0" dirty="0" smtClean="0">
                <a:cs typeface="Arial" panose="020B0604020202020204" pitchFamily="34" charset="0"/>
              </a:rPr>
            </a:br>
            <a:r>
              <a:rPr lang="ru-RU" altLang="ru-RU" sz="3200" i="0" dirty="0" smtClean="0">
                <a:cs typeface="Arial" panose="020B0604020202020204" pitchFamily="34" charset="0"/>
              </a:rPr>
              <a:t>в которых должны быть опубликованы основные научные результаты на соискание ученой степени кандидата наук, ученой степени доктора наук</a:t>
            </a:r>
            <a:endParaRPr lang="ru-RU" altLang="ru-RU" sz="3200" i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37822" cy="911225"/>
          </a:xfrm>
        </p:spPr>
        <p:txBody>
          <a:bodyPr anchor="ctr"/>
          <a:lstStyle/>
          <a:p>
            <a:r>
              <a:rPr lang="ru-RU" altLang="ru-RU" dirty="0">
                <a:solidFill>
                  <a:schemeClr val="tx1">
                    <a:lumMod val="50000"/>
                  </a:schemeClr>
                </a:solidFill>
              </a:rPr>
              <a:t>УЧАСТНИКИ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ru-RU" altLang="ru-RU" dirty="0"/>
              <a:t> </a:t>
            </a:r>
            <a:r>
              <a:rPr lang="en-US" altLang="ru-RU" dirty="0">
                <a:solidFill>
                  <a:schemeClr val="tx1">
                    <a:lumMod val="50000"/>
                  </a:schemeClr>
                </a:solidFill>
              </a:rPr>
              <a:t>PARTICIPANTS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51144" y="2583420"/>
            <a:ext cx="2160945" cy="34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Australia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Bangladesh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Belarus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Belgium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Brazil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British Indian </a:t>
            </a:r>
            <a:endParaRPr lang="ru-RU" sz="1600" i="0" kern="0" baseline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25000"/>
                </a:schemeClr>
              </a:buClr>
              <a:buNone/>
            </a:pPr>
            <a:r>
              <a:rPr lang="ru-RU" sz="1600" i="0" kern="0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       </a:t>
            </a: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Ocean</a:t>
            </a: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 Territory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China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Croatia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Czech Republic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Ecuador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France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Germany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6539678" y="2583421"/>
            <a:ext cx="2598145" cy="34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Slovenia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Spain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Switzerland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Taiwan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Tajikistan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Turkey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Turkmenistan</a:t>
            </a:r>
            <a:endParaRPr lang="ru-RU" sz="1600" i="0" kern="0" baseline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Ukraine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United </a:t>
            </a: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Kingdom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United</a:t>
            </a: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 Arab Emirates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USA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Uzbekistan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Viet </a:t>
            </a: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Nam</a:t>
            </a:r>
            <a:endParaRPr lang="ru-RU" sz="1600" i="0" kern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4611710" y="2593713"/>
            <a:ext cx="2092456" cy="34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Luxembourg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Macedonia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Mexico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Moldova </a:t>
            </a: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Clr>
                <a:schemeClr val="bg1">
                  <a:lumMod val="25000"/>
                </a:schemeClr>
              </a:buClr>
              <a:buNone/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        (</a:t>
            </a: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Republic of)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Mongolia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Montenegro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Netherlands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Norfolk Island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Poland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Qatar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Russia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Slovakia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2247600" y="2583421"/>
            <a:ext cx="2528599" cy="34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Greece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Hong</a:t>
            </a: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Kong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Hungary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India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Indonesia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Iran </a:t>
            </a:r>
            <a:endParaRPr lang="ru-RU" sz="1600" i="0" kern="0" baseline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25000"/>
                </a:schemeClr>
              </a:buClr>
              <a:buNone/>
            </a:pPr>
            <a:r>
              <a:rPr lang="ru-RU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       </a:t>
            </a: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Islamic Republic </a:t>
            </a: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of)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Israel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50000"/>
                  </a:schemeClr>
                </a:solidFill>
              </a:rPr>
              <a:t>Italy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Japan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Kazakhstan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Kyrgyzstan</a:t>
            </a:r>
          </a:p>
          <a:p>
            <a:pPr>
              <a:spcBef>
                <a:spcPts val="0"/>
              </a:spcBef>
              <a:buClr>
                <a:schemeClr val="bg1">
                  <a:lumMod val="2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50000"/>
                  </a:schemeClr>
                </a:solidFill>
              </a:rPr>
              <a:t>Latvia</a:t>
            </a:r>
            <a:endParaRPr lang="en-US" sz="1600" i="0" kern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681746" y="875515"/>
            <a:ext cx="7234816" cy="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i="0" kern="0" baseline="0" dirty="0" smtClean="0">
                <a:solidFill>
                  <a:srgbClr val="363636"/>
                </a:solidFill>
              </a:rPr>
              <a:t>Количество участников</a:t>
            </a:r>
            <a:r>
              <a:rPr lang="en-US" altLang="ru-RU" i="0" kern="0" baseline="0" dirty="0" smtClean="0">
                <a:solidFill>
                  <a:srgbClr val="363636"/>
                </a:solidFill>
              </a:rPr>
              <a:t> </a:t>
            </a:r>
            <a:r>
              <a:rPr lang="ru-RU" altLang="ru-RU" i="0" kern="0" baseline="0" dirty="0" smtClean="0">
                <a:solidFill>
                  <a:srgbClr val="363636"/>
                </a:solidFill>
              </a:rPr>
              <a:t>/</a:t>
            </a:r>
            <a:r>
              <a:rPr lang="en-US" altLang="ru-RU" i="0" kern="0" baseline="0" dirty="0" smtClean="0">
                <a:solidFill>
                  <a:srgbClr val="363636"/>
                </a:solidFill>
              </a:rPr>
              <a:t> Number of participants  </a:t>
            </a:r>
            <a:r>
              <a:rPr lang="ru-RU" altLang="ru-RU" sz="2800" i="0" kern="0" baseline="0" dirty="0" smtClean="0">
                <a:solidFill>
                  <a:schemeClr val="bg1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155</a:t>
            </a:r>
            <a:r>
              <a:rPr lang="en-US" altLang="ru-RU" sz="2800" i="0" kern="0" baseline="0" dirty="0" smtClean="0">
                <a:solidFill>
                  <a:schemeClr val="bg1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altLang="ru-RU" i="0" kern="0" baseline="0" dirty="0">
              <a:solidFill>
                <a:schemeClr val="bg1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681745" y="1473632"/>
            <a:ext cx="7992697" cy="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i="0" kern="0" baseline="0" dirty="0" smtClean="0">
                <a:solidFill>
                  <a:srgbClr val="363636"/>
                </a:solidFill>
              </a:rPr>
              <a:t>Количество стран / </a:t>
            </a:r>
            <a:r>
              <a:rPr lang="en-US" altLang="ru-RU" i="0" kern="0" baseline="0" dirty="0" smtClean="0">
                <a:solidFill>
                  <a:srgbClr val="363636"/>
                </a:solidFill>
              </a:rPr>
              <a:t>Number of </a:t>
            </a:r>
            <a:r>
              <a:rPr lang="en-US" altLang="ru-RU" i="0" kern="0" baseline="0" dirty="0" smtClean="0">
                <a:solidFill>
                  <a:srgbClr val="363636"/>
                </a:solidFill>
              </a:rPr>
              <a:t>countries </a:t>
            </a:r>
            <a:r>
              <a:rPr lang="ru-RU" altLang="ru-RU" sz="2800" i="0" kern="0" baseline="0" dirty="0" smtClean="0">
                <a:solidFill>
                  <a:schemeClr val="bg1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49</a:t>
            </a:r>
            <a:endParaRPr lang="ru-RU" altLang="ru-RU" i="0" kern="0" baseline="0" dirty="0">
              <a:solidFill>
                <a:schemeClr val="bg1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81746" y="2145172"/>
            <a:ext cx="7234816" cy="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i="0" kern="0" baseline="0" dirty="0">
                <a:solidFill>
                  <a:srgbClr val="363636"/>
                </a:solidFill>
              </a:rPr>
              <a:t>География </a:t>
            </a:r>
            <a:r>
              <a:rPr lang="ru-RU" altLang="ru-RU" i="0" kern="0" baseline="0" dirty="0" smtClean="0">
                <a:solidFill>
                  <a:srgbClr val="363636"/>
                </a:solidFill>
              </a:rPr>
              <a:t>участников </a:t>
            </a:r>
            <a:r>
              <a:rPr lang="ru-RU" altLang="ru-RU" i="0" kern="0" baseline="0" dirty="0">
                <a:solidFill>
                  <a:srgbClr val="363636"/>
                </a:solidFill>
              </a:rPr>
              <a:t>/ </a:t>
            </a:r>
            <a:r>
              <a:rPr lang="en-US" altLang="ru-RU" i="0" kern="0" baseline="0" dirty="0">
                <a:solidFill>
                  <a:srgbClr val="363636"/>
                </a:solidFill>
              </a:rPr>
              <a:t>Geography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7414769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11225"/>
          </a:xfrm>
        </p:spPr>
        <p:txBody>
          <a:bodyPr anchor="ctr"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НАУЧНАЯ ПРОГРАММА /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SCIENTIFIC PROGRAM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144" y="1375774"/>
            <a:ext cx="6697362" cy="1739385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ru-RU" dirty="0"/>
              <a:t>Количество докладов / </a:t>
            </a:r>
            <a:r>
              <a:rPr lang="ru-RU" dirty="0" err="1"/>
              <a:t>Number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lectures</a:t>
            </a:r>
            <a:r>
              <a:rPr lang="ru-RU" dirty="0"/>
              <a:t>: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ea typeface="ヒラギノ角ゴ Pro W3" pitchFamily="-111" charset="-128"/>
              </a:rPr>
              <a:t>21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  <a:ea typeface="ヒラギノ角ゴ Pro W3" pitchFamily="-111" charset="-128"/>
              </a:rPr>
              <a:t>8</a:t>
            </a:r>
            <a:endParaRPr lang="en-US" sz="2800" dirty="0">
              <a:solidFill>
                <a:schemeClr val="bg1">
                  <a:lumMod val="25000"/>
                </a:schemeClr>
              </a:solidFill>
              <a:ea typeface="ヒラギノ角ゴ Pro W3" pitchFamily="-111" charset="-128"/>
            </a:endParaRPr>
          </a:p>
          <a:p>
            <a:pPr>
              <a:spcBef>
                <a:spcPts val="800"/>
              </a:spcBef>
            </a:pPr>
            <a:r>
              <a:rPr lang="ru-RU" dirty="0" smtClean="0"/>
              <a:t>Проведено симпозиумов / </a:t>
            </a:r>
            <a:r>
              <a:rPr lang="ru-RU" dirty="0" err="1" smtClean="0"/>
              <a:t>Number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symposia</a:t>
            </a:r>
            <a:r>
              <a:rPr lang="ru-RU" dirty="0" smtClean="0"/>
              <a:t>: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ea typeface="ヒラギノ角ゴ Pro W3" pitchFamily="-111" charset="-128"/>
              </a:rPr>
              <a:t>1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  <a:ea typeface="ヒラギノ角ゴ Pro W3" pitchFamily="-111" charset="-128"/>
              </a:rPr>
              <a:t>0</a:t>
            </a: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 err="1" smtClean="0"/>
              <a:t>Количество</a:t>
            </a:r>
            <a:r>
              <a:rPr lang="en-US" dirty="0" smtClean="0"/>
              <a:t> </a:t>
            </a:r>
            <a:r>
              <a:rPr lang="en-US" dirty="0" err="1"/>
              <a:t>операций</a:t>
            </a:r>
            <a:r>
              <a:rPr lang="en-US" dirty="0"/>
              <a:t> / Number </a:t>
            </a:r>
            <a:r>
              <a:rPr lang="en-US" dirty="0" smtClean="0"/>
              <a:t>of </a:t>
            </a:r>
            <a:r>
              <a:rPr lang="en-US" dirty="0"/>
              <a:t>cases: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ea typeface="ヒラギノ角ゴ Pro W3" pitchFamily="-111" charset="-128"/>
              </a:rPr>
              <a:t>1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  <a:ea typeface="ヒラギノ角ゴ Pro W3" pitchFamily="-111" charset="-128"/>
              </a:rPr>
              <a:t>2</a:t>
            </a:r>
            <a:endParaRPr lang="en-US" sz="2800" dirty="0">
              <a:solidFill>
                <a:schemeClr val="bg1">
                  <a:lumMod val="25000"/>
                </a:schemeClr>
              </a:solidFill>
              <a:ea typeface="ヒラギノ角ゴ Pro W3" pitchFamily="-111" charset="-128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84213" y="3500977"/>
            <a:ext cx="7772400" cy="161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ru-RU" sz="2400" b="1" i="0" kern="0" baseline="0" dirty="0"/>
              <a:t>В рамках </a:t>
            </a:r>
            <a:r>
              <a:rPr lang="en-US" sz="2400" b="1" i="0" kern="0" baseline="0" dirty="0"/>
              <a:t>TCT RUSSIA </a:t>
            </a:r>
            <a:r>
              <a:rPr lang="ru-RU" sz="2400" b="1" i="0" kern="0" baseline="0" dirty="0" smtClean="0"/>
              <a:t>проведена </a:t>
            </a:r>
            <a:r>
              <a:rPr lang="ru-RU" sz="2400" b="1" i="0" kern="0" baseline="0" dirty="0"/>
              <a:t>трехдневная сестринская </a:t>
            </a:r>
            <a:r>
              <a:rPr lang="ru-RU" sz="2400" b="1" i="0" kern="0" baseline="0" dirty="0" smtClean="0"/>
              <a:t>конференция</a:t>
            </a:r>
            <a:endParaRPr lang="ru-RU" sz="2400" b="1" i="0" kern="0" baseline="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400" b="1" i="0" kern="0" baseline="0" dirty="0" smtClean="0"/>
              <a:t>As </a:t>
            </a:r>
            <a:r>
              <a:rPr lang="en-US" sz="2400" b="1" i="0" kern="0" baseline="0" dirty="0"/>
              <a:t>part of TCT </a:t>
            </a:r>
            <a:r>
              <a:rPr lang="en-US" sz="2400" b="1" i="0" kern="0" baseline="0" dirty="0" smtClean="0"/>
              <a:t>RUSSIA </a:t>
            </a:r>
            <a:r>
              <a:rPr lang="en-US" sz="2400" b="1" i="0" kern="0" baseline="0" dirty="0"/>
              <a:t>held 3-days nurse </a:t>
            </a:r>
            <a:r>
              <a:rPr lang="en-US" sz="2400" b="1" i="0" kern="0" baseline="0" dirty="0" smtClean="0"/>
              <a:t>course</a:t>
            </a:r>
            <a:endParaRPr lang="en-US" sz="2400" b="1" i="0" kern="0" baseline="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5132639"/>
            <a:ext cx="9143999" cy="86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800"/>
              </a:spcBef>
              <a:buNone/>
            </a:pPr>
            <a:r>
              <a:rPr lang="ru-RU" i="0" kern="0" baseline="0" dirty="0" smtClean="0"/>
              <a:t>Количество участников / </a:t>
            </a:r>
            <a:r>
              <a:rPr lang="ru-RU" i="0" kern="0" baseline="0" dirty="0" err="1" smtClean="0"/>
              <a:t>Number</a:t>
            </a:r>
            <a:r>
              <a:rPr lang="ru-RU" i="0" kern="0" baseline="0" dirty="0" smtClean="0"/>
              <a:t> </a:t>
            </a:r>
            <a:r>
              <a:rPr lang="ru-RU" i="0" kern="0" baseline="0" dirty="0" err="1" smtClean="0"/>
              <a:t>of</a:t>
            </a:r>
            <a:r>
              <a:rPr lang="ru-RU" i="0" kern="0" baseline="0" dirty="0" smtClean="0"/>
              <a:t> </a:t>
            </a:r>
            <a:r>
              <a:rPr lang="en-US" i="0" kern="0" baseline="0" dirty="0" smtClean="0"/>
              <a:t>participant</a:t>
            </a:r>
            <a:r>
              <a:rPr lang="ru-RU" i="0" kern="0" baseline="0" dirty="0" smtClean="0"/>
              <a:t>s: </a:t>
            </a:r>
            <a:r>
              <a:rPr lang="en-US" sz="2800" i="0" kern="0" baseline="0" dirty="0" smtClean="0">
                <a:solidFill>
                  <a:schemeClr val="bg1">
                    <a:lumMod val="25000"/>
                  </a:schemeClr>
                </a:solidFill>
                <a:ea typeface="ヒラギノ角ゴ Pro W3" pitchFamily="-111" charset="-128"/>
              </a:rPr>
              <a:t>203</a:t>
            </a:r>
          </a:p>
        </p:txBody>
      </p:sp>
    </p:spTree>
    <p:extLst>
      <p:ext uri="{BB962C8B-B14F-4D97-AF65-F5344CB8AC3E}">
        <p14:creationId xmlns:p14="http://schemas.microsoft.com/office/powerpoint/2010/main" val="1446666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0800"/>
          </a:xfrm>
        </p:spPr>
        <p:txBody>
          <a:bodyPr lIns="0" bIns="0"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КОЛИЧЕСТВО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УЧАСТНИКОВ /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PARTICIPANTS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1999 -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2017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48146437"/>
              </p:ext>
            </p:extLst>
          </p:nvPr>
        </p:nvGraphicFramePr>
        <p:xfrm>
          <a:off x="379970" y="1408671"/>
          <a:ext cx="8359346" cy="434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 bwMode="auto">
          <a:xfrm>
            <a:off x="6969211" y="5614006"/>
            <a:ext cx="883509" cy="3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spc="150" baseline="0" dirty="0" smtClean="0"/>
              <a:t>RUSSIA</a:t>
            </a:r>
            <a:endParaRPr lang="en-US" sz="2400" i="0" kern="0" spc="150" baseline="0" dirty="0"/>
          </a:p>
        </p:txBody>
      </p:sp>
    </p:spTree>
    <p:extLst>
      <p:ext uri="{BB962C8B-B14F-4D97-AF65-F5344CB8AC3E}">
        <p14:creationId xmlns:p14="http://schemas.microsoft.com/office/powerpoint/2010/main" val="7355125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54915212"/>
              </p:ext>
            </p:extLst>
          </p:nvPr>
        </p:nvGraphicFramePr>
        <p:xfrm>
          <a:off x="460290" y="1388092"/>
          <a:ext cx="8359346" cy="434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 bwMode="auto">
          <a:xfrm>
            <a:off x="7062242" y="5622296"/>
            <a:ext cx="883509" cy="3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spc="150" baseline="0" dirty="0" smtClean="0"/>
              <a:t>RUSSIA</a:t>
            </a:r>
            <a:endParaRPr lang="en-US" sz="2400" i="0" kern="0" spc="150" baseline="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048267" y="4440108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23</a:t>
            </a:r>
            <a:endParaRPr lang="en-US" sz="2400" i="0" kern="0" baseline="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447801" y="4483325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21</a:t>
            </a:r>
            <a:endParaRPr lang="en-US" sz="2400" i="0" kern="0" baseline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843218" y="4194909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34</a:t>
            </a:r>
            <a:endParaRPr lang="en-US" sz="2400" i="0" kern="0" baseline="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257169" y="3931220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44</a:t>
            </a:r>
            <a:endParaRPr lang="en-US" sz="2400" i="0" kern="0" baseline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2667001" y="3404218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69</a:t>
            </a:r>
            <a:endParaRPr lang="en-US" sz="2400" i="0" kern="0" baseline="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054182" y="3480460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64</a:t>
            </a:r>
            <a:endParaRPr lang="en-US" sz="2400" i="0" kern="0" baseline="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3459894" y="3379443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67</a:t>
            </a:r>
            <a:endParaRPr lang="en-US" sz="2400" i="0" kern="0" baseline="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260293" y="2411512"/>
            <a:ext cx="334747" cy="2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112</a:t>
            </a:r>
            <a:endParaRPr lang="en-US" sz="2400" i="0" kern="0" baseline="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4693146" y="2757589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98</a:t>
            </a:r>
            <a:endParaRPr lang="en-US" sz="2400" i="0" kern="0" baseline="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5079572" y="2728728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97</a:t>
            </a:r>
            <a:endParaRPr lang="en-US" sz="2400" i="0" kern="0" baseline="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5475422" y="2580355"/>
            <a:ext cx="310031" cy="2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105</a:t>
            </a:r>
            <a:endParaRPr lang="en-US" sz="2400" i="0" kern="0" baseline="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5911590" y="3070581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83</a:t>
            </a:r>
            <a:endParaRPr lang="en-US" sz="2400" i="0" kern="0" baseline="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6288471" y="2112929"/>
            <a:ext cx="286259" cy="2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125</a:t>
            </a:r>
            <a:endParaRPr lang="en-US" sz="2400" i="0" kern="0" baseline="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6682702" y="2062431"/>
            <a:ext cx="330642" cy="26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128</a:t>
            </a:r>
            <a:endParaRPr lang="en-US" sz="2400" i="0" kern="0" baseline="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7108960" y="2189049"/>
            <a:ext cx="289459" cy="2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122</a:t>
            </a:r>
            <a:endParaRPr lang="en-US" sz="2400" i="0" kern="0" baseline="0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7494035" y="1964485"/>
            <a:ext cx="347127" cy="2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132</a:t>
            </a:r>
            <a:endParaRPr lang="en-US" sz="2400" i="0" kern="0" baseline="0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7892770" y="1569244"/>
            <a:ext cx="312117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150</a:t>
            </a:r>
            <a:endParaRPr lang="en-US" sz="2400" i="0" kern="0" baseline="0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3877967" y="3241483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75</a:t>
            </a:r>
            <a:endParaRPr lang="en-US" sz="2400" i="0" kern="0" baseline="0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8297379" y="1354979"/>
            <a:ext cx="312117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160</a:t>
            </a:r>
            <a:endParaRPr lang="en-US" sz="2400" i="0" kern="0" baseline="0" dirty="0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0800"/>
          </a:xfrm>
        </p:spPr>
        <p:txBody>
          <a:bodyPr lIns="0" bIns="0"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КОЛИЧЕСТВО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УЧАСТНИКОВ /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PARTICIPANTS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1999 -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2017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76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ПРЕЗИДЕНТЫ И ДИРЕКТОРА КУРСА / 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COURSE PRESIDENTS AND DIRECTORS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32" name="Picture 8" descr="http://tctrussia.ru/img/juan.png?re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4" y="3483416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ctrussia.ru/img/bagrat.png?re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72" y="1158082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ctrussia.ru/img/gregg.png?re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55" y="1158082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ctrussia.ru/img/gary.png?rev=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87" y="3484991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ctrussia.ru/img/abugov.png?rev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40" y="3483416"/>
            <a:ext cx="1573200" cy="15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ctrussia.ru/img/protopopov.png?rev=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67" y="3483416"/>
            <a:ext cx="1573200" cy="15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79"/>
          <p:cNvSpPr>
            <a:spLocks noGrp="1" noChangeArrowheads="1"/>
          </p:cNvSpPr>
          <p:nvPr>
            <p:ph idx="1"/>
          </p:nvPr>
        </p:nvSpPr>
        <p:spPr>
          <a:xfrm>
            <a:off x="1785773" y="2833926"/>
            <a:ext cx="2156022" cy="543697"/>
          </a:xfrm>
        </p:spPr>
        <p:txBody>
          <a:bodyPr/>
          <a:lstStyle/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Bagrat </a:t>
            </a:r>
            <a:r>
              <a:rPr lang="en-US" altLang="ru-RU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G.Alekyan</a:t>
            </a:r>
            <a:endParaRPr lang="en-US" altLang="ru-RU" sz="200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79"/>
          <p:cNvSpPr txBox="1">
            <a:spLocks noChangeArrowheads="1"/>
          </p:cNvSpPr>
          <p:nvPr/>
        </p:nvSpPr>
        <p:spPr bwMode="auto">
          <a:xfrm>
            <a:off x="5201656" y="2833925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Gregg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W.Stone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79"/>
          <p:cNvSpPr txBox="1">
            <a:spLocks noChangeArrowheads="1"/>
          </p:cNvSpPr>
          <p:nvPr/>
        </p:nvSpPr>
        <p:spPr bwMode="auto">
          <a:xfrm>
            <a:off x="213635" y="5160835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Juan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F.Granada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79"/>
          <p:cNvSpPr txBox="1">
            <a:spLocks noChangeArrowheads="1"/>
          </p:cNvSpPr>
          <p:nvPr/>
        </p:nvSpPr>
        <p:spPr bwMode="auto">
          <a:xfrm>
            <a:off x="2399488" y="5160834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Gary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S.Mintz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79"/>
          <p:cNvSpPr txBox="1">
            <a:spLocks noChangeArrowheads="1"/>
          </p:cNvSpPr>
          <p:nvPr/>
        </p:nvSpPr>
        <p:spPr bwMode="auto">
          <a:xfrm>
            <a:off x="4586129" y="5160833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 smtClean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Sergey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A.Abugov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79"/>
          <p:cNvSpPr txBox="1">
            <a:spLocks noChangeArrowheads="1"/>
          </p:cNvSpPr>
          <p:nvPr/>
        </p:nvSpPr>
        <p:spPr bwMode="auto">
          <a:xfrm>
            <a:off x="6773556" y="5055042"/>
            <a:ext cx="2156022" cy="5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EA640A"/>
              </a:buClr>
              <a:buNone/>
              <a:defRPr/>
            </a:pPr>
            <a:r>
              <a:rPr lang="en-US" altLang="ru-RU" i="0" kern="0" baseline="0" dirty="0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Aleksey </a:t>
            </a:r>
            <a:r>
              <a:rPr lang="en-US" altLang="ru-RU" i="0" kern="0" baseline="0" dirty="0" err="1">
                <a:solidFill>
                  <a:schemeClr val="accent4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V.Protopopov</a:t>
            </a:r>
            <a:endParaRPr lang="en-US" altLang="ru-RU" i="0" kern="0" baseline="0" dirty="0">
              <a:solidFill>
                <a:schemeClr val="accent4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79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225"/>
          </a:xfrm>
        </p:spPr>
        <p:txBody>
          <a:bodyPr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ПРОГРАММНЫЙ КОМИТЕТ /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PROGRAM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COMMITTEE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582" y="1000058"/>
            <a:ext cx="4049712" cy="50082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tIns="0" bIns="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5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Абугов Сергей,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Алекян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Баграт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Ганюков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Владимир,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Гранада Хуан,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Грэй Билл,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Джэфф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Майкл,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Кавтеладзе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Заза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Калуза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Грег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Катцен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Барри,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Леон Мартин,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Минц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Гари,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Никаноров Алекс,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Протопопов Алексей,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Разави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Махмуд,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Самко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Анатолий, Россия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Стоун 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Грегг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, США</a:t>
            </a:r>
          </a:p>
          <a:p>
            <a:pPr>
              <a:spcAft>
                <a:spcPts val="5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Федорченко Алексей, Россия</a:t>
            </a: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1707" y="1000058"/>
            <a:ext cx="4049712" cy="50082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tIns="0" bIns="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Abugov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Sergey,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Alekyan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Bargat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Fedorchenko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Alexey,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Ganyukov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Vladimir,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Granada Juan,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Gray Bill,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Jaff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Michael,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Kaluza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Greg,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Katzen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Barry,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Kavteladze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Zaza,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Leon Martin,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Mintz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Gary,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Nikanorov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Alex,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Protopopov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Alexey,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Razavi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Mahmood, USA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Samko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Anatoliy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, Russia</a:t>
            </a:r>
          </a:p>
          <a:p>
            <a:pPr>
              <a:spcAft>
                <a:spcPts val="5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Stone Gregg, USA</a:t>
            </a: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567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0800"/>
          </a:xfrm>
        </p:spPr>
        <p:txBody>
          <a:bodyPr anchor="ctr"/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РОССИЙСКИЕ КООРДИНАТОРЫ /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RUSSIAN FACULTY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801" y="1000585"/>
            <a:ext cx="8430397" cy="496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wrap="square" tIns="72000" bIns="7200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44712"/>
              </p:ext>
            </p:extLst>
          </p:nvPr>
        </p:nvGraphicFramePr>
        <p:xfrm>
          <a:off x="475736" y="952720"/>
          <a:ext cx="8254312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578"/>
                <a:gridCol w="2063578"/>
                <a:gridCol w="2156254"/>
                <a:gridCol w="1970902"/>
              </a:tblGrid>
              <a:tr h="4942703"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Абросимов Андрей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Абугов Сергей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Акчурин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Ренат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Алекян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</a:t>
                      </a: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Баграт</a:t>
                      </a:r>
                      <a:endParaRPr lang="ru-RU" sz="2000" b="0" i="0" kern="1200" baseline="-25000" dirty="0" smtClean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Бабунашвили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</a:t>
                      </a: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Автандил</a:t>
                      </a:r>
                      <a:endParaRPr lang="ru-RU" sz="2000" b="0" i="0" kern="1200" baseline="-25000" dirty="0" smtClean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Багненко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Базылев Владлен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Барбараш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Леонид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Барбараш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Ольга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Белов Юрий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Белозеров Георгий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Борисова Наталия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Варава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Алексей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Варваренко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Виктор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Васильева Елена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Виллер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Александр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Волков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Володюхин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Михаил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Галстян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</a:t>
                      </a: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Гагик</a:t>
                      </a:r>
                      <a:endParaRPr lang="ru-RU" sz="2000" b="0" i="0" kern="1200" baseline="-25000" dirty="0" smtClean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Ганюков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Владимир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Гордеев Михаил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Григорьян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Ашот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Дадабаев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Гулам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Демин Виктор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Дроздов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Есипович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Игорь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Закарян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Нарек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Затевахин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Игорь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Зверев Дмитрий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Зырянов Игорь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Иванов Владимир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Идов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Эдуард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Имаев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Тимур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Кавтеладзе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</a:t>
                      </a: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Заза</a:t>
                      </a:r>
                      <a:endParaRPr lang="ru-RU" sz="2000" b="0" i="0" kern="1200" baseline="-25000" dirty="0" smtClean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Кандыба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Дмитрий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Капранов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Карапетян Нарек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Караськов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Александр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Кислухин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</a:t>
                      </a: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Темур</a:t>
                      </a:r>
                      <a:endParaRPr lang="ru-RU" sz="2000" b="0" i="0" kern="1200" baseline="-25000" dirty="0" smtClean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Козлов Кирилл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Кочанов Игорь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Кретов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Евгений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Лукин Олег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Мазаев Владимир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Малеванныи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̆ Михаил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Масленников Михаил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Матчин Юрий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Махачев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Осман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Меркулов Евгений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Миронков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Борис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Мовсесян Рубен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Мовсесянц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Михаил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Орлов Дмитрий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Осиев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Александр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Палеев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Филипп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Петросян Карен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Пискунов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Покровский Анатолий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Поляков Константин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Порханов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Владимир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Прокубовский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Владимир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Протопопов Алексей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Пурсанов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</a:t>
                      </a: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Манолис</a:t>
                      </a:r>
                      <a:endParaRPr lang="ru-RU" sz="2000" b="0" i="0" kern="1200" baseline="-25000" dirty="0" smtClean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Рабкин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Иосиф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Ревишвили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</a:t>
                      </a: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Амиран</a:t>
                      </a:r>
                      <a:endParaRPr lang="ru-RU" sz="2000" b="0" i="0" kern="1200" baseline="-25000" dirty="0" smtClean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Руденко Борис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Савелло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Александр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Савченко Анатолий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Самко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Анатолий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Семитко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Синельников Юрий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Скрыпник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Дмитрий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2000" b="0" i="0" kern="1200" baseline="-25000" dirty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Созыкин Алексей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Сорока Владимир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Стаферов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Антон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Столяров Дмитрий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Сухов Валентин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Тер-Акопян Армен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Терехин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Урумов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Борис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Федорченко Алексей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Хамидуллин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Айдар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Хрипун Алексей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Хубулава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Геннадий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Чарчян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Эдуард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Чернышев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Чернявский Михаил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Честухин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Василий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Шарафеев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Айдар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Шахов Борис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Шляхто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Евгений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Шнейдер Юрий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Шпектор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Александр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err="1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Шугушев</a:t>
                      </a: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 Заурбек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Шумаков Дмитрий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0" i="0" kern="1200" baseline="-25000" dirty="0" smtClean="0">
                          <a:solidFill>
                            <a:srgbClr val="363636"/>
                          </a:solidFill>
                          <a:latin typeface="+mj-lt"/>
                          <a:ea typeface="ヒラギノ角ゴ Pro W3" pitchFamily="-111" charset="-128"/>
                          <a:cs typeface="+mn-cs"/>
                        </a:rPr>
                        <a:t>Яковлев Сергей</a:t>
                      </a:r>
                    </a:p>
                    <a:p>
                      <a:pPr marL="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2000" b="0" i="0" kern="1200" baseline="-25000" dirty="0">
                        <a:solidFill>
                          <a:srgbClr val="363636"/>
                        </a:solidFill>
                        <a:latin typeface="+mj-lt"/>
                        <a:ea typeface="ヒラギノ角ゴ Pro W3" pitchFamily="-111" charset="-128"/>
                        <a:cs typeface="+mn-c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 bwMode="auto">
          <a:xfrm>
            <a:off x="2483708" y="1039212"/>
            <a:ext cx="0" cy="489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4563760" y="1039212"/>
            <a:ext cx="0" cy="489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6732373" y="1039212"/>
            <a:ext cx="0" cy="489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8788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light">
  <a:themeElements>
    <a:clrScheme name="Light">
      <a:dk1>
        <a:srgbClr val="3F3F3F"/>
      </a:dk1>
      <a:lt1>
        <a:srgbClr val="3F3F3F"/>
      </a:lt1>
      <a:dk2>
        <a:srgbClr val="E0EAFF"/>
      </a:dk2>
      <a:lt2>
        <a:srgbClr val="E0EAFF"/>
      </a:lt2>
      <a:accent1>
        <a:srgbClr val="486478"/>
      </a:accent1>
      <a:accent2>
        <a:srgbClr val="6699FF"/>
      </a:accent2>
      <a:accent3>
        <a:srgbClr val="AAAFBA"/>
      </a:accent3>
      <a:accent4>
        <a:srgbClr val="DADADA"/>
      </a:accent4>
      <a:accent5>
        <a:srgbClr val="0C5DFF"/>
      </a:accent5>
      <a:accent6>
        <a:srgbClr val="5C8AE7"/>
      </a:accent6>
      <a:hlink>
        <a:srgbClr val="486478"/>
      </a:hlink>
      <a:folHlink>
        <a:srgbClr val="969696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0B406E"/>
        </a:dk2>
        <a:lt2>
          <a:srgbClr val="FFCC00"/>
        </a:lt2>
        <a:accent1>
          <a:srgbClr val="FF3300"/>
        </a:accent1>
        <a:accent2>
          <a:srgbClr val="6699FF"/>
        </a:accent2>
        <a:accent3>
          <a:srgbClr val="AAAFBA"/>
        </a:accent3>
        <a:accent4>
          <a:srgbClr val="DADADA"/>
        </a:accent4>
        <a:accent5>
          <a:srgbClr val="FFADAA"/>
        </a:accent5>
        <a:accent6>
          <a:srgbClr val="5C8A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</Template>
  <TotalTime>823</TotalTime>
  <Words>953</Words>
  <Application>Microsoft Office PowerPoint</Application>
  <PresentationFormat>On-screen Show (4:3)</PresentationFormat>
  <Paragraphs>365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light</vt:lpstr>
      <vt:lpstr>TCT RUSSIA 2017</vt:lpstr>
      <vt:lpstr>ЖУРНАЛ / JOURNAL</vt:lpstr>
      <vt:lpstr>УЧАСТНИКИ / PARTICIPANTS</vt:lpstr>
      <vt:lpstr>НАУЧНАЯ ПРОГРАММА / SCIENTIFIC PROGRAM</vt:lpstr>
      <vt:lpstr>КОЛИЧЕСТВО УЧАСТНИКОВ / PARTICIPANTS 1999 - 2017</vt:lpstr>
      <vt:lpstr>КОЛИЧЕСТВО УЧАСТНИКОВ / PARTICIPANTS 1999 - 2017</vt:lpstr>
      <vt:lpstr>ПРЕЗИДЕНТЫ И ДИРЕКТОРА КУРСА /  COURSE PRESIDENTS AND DIRECTORS</vt:lpstr>
      <vt:lpstr>ПРОГРАММНЫЙ КОМИТЕТ / PROGRAM COMMITTEE</vt:lpstr>
      <vt:lpstr>РОССИЙСКИЕ КООРДИНАТОРЫ /  RUSSIAN FACULTY</vt:lpstr>
      <vt:lpstr>ИНОСТРАННЫЕ КООРДИНАТОРЫ /  INTERNATIONAL FACULTY</vt:lpstr>
      <vt:lpstr>ТИТУЛЬНЫЕ ПРОГРАММНЫЕ СПОНСОРЫ / TITLE SPONSORS</vt:lpstr>
      <vt:lpstr>УЧАСТНИКИ ВЫСТАВКИ / EXIBITORS</vt:lpstr>
      <vt:lpstr>ОРГКОМИТЕТ / ORGANIZING COMMITTEE </vt:lpstr>
      <vt:lpstr>БЛАГОДАРНОСТЬ / GRATITUDE</vt:lpstr>
      <vt:lpstr>WELCOME TO THE  TCT RUSSIA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40pt Trebuchet MS Bold</dc:title>
  <dc:creator>Вера Aзарова</dc:creator>
  <cp:lastModifiedBy>A</cp:lastModifiedBy>
  <cp:revision>78</cp:revision>
  <cp:lastPrinted>2017-06-10T13:43:30Z</cp:lastPrinted>
  <dcterms:created xsi:type="dcterms:W3CDTF">2016-04-20T12:28:58Z</dcterms:created>
  <dcterms:modified xsi:type="dcterms:W3CDTF">2017-06-14T11:52:34Z</dcterms:modified>
</cp:coreProperties>
</file>