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embeddedFontLst>
    <p:embeddedFont>
      <p:font typeface="FuturisC" panose="02000503000000000000" pitchFamily="50" charset="-52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orient="horz" pos="3689">
          <p15:clr>
            <a:srgbClr val="A4A3A4"/>
          </p15:clr>
        </p15:guide>
        <p15:guide id="5" orient="horz" pos="118">
          <p15:clr>
            <a:srgbClr val="A4A3A4"/>
          </p15:clr>
        </p15:guide>
        <p15:guide id="6" pos="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430" y="58"/>
      </p:cViewPr>
      <p:guideLst>
        <p:guide orient="horz" pos="2160"/>
        <p:guide pos="158"/>
        <p:guide pos="5602"/>
        <p:guide orient="horz" pos="3689"/>
        <p:guide orient="horz" pos="118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  <c:pt idx="18">
                  <c:v>2017 TCT</c:v>
                </c:pt>
                <c:pt idx="19">
                  <c:v>2018 TCT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240</c:v>
                </c:pt>
                <c:pt idx="1">
                  <c:v>280</c:v>
                </c:pt>
                <c:pt idx="2">
                  <c:v>340</c:v>
                </c:pt>
                <c:pt idx="3">
                  <c:v>460</c:v>
                </c:pt>
                <c:pt idx="4">
                  <c:v>400</c:v>
                </c:pt>
                <c:pt idx="5">
                  <c:v>420</c:v>
                </c:pt>
                <c:pt idx="6">
                  <c:v>450</c:v>
                </c:pt>
                <c:pt idx="7">
                  <c:v>640</c:v>
                </c:pt>
                <c:pt idx="8">
                  <c:v>600</c:v>
                </c:pt>
                <c:pt idx="9">
                  <c:v>610</c:v>
                </c:pt>
                <c:pt idx="10">
                  <c:v>614</c:v>
                </c:pt>
                <c:pt idx="11">
                  <c:v>620</c:v>
                </c:pt>
                <c:pt idx="12">
                  <c:v>640</c:v>
                </c:pt>
                <c:pt idx="13">
                  <c:v>935</c:v>
                </c:pt>
                <c:pt idx="14">
                  <c:v>1082</c:v>
                </c:pt>
                <c:pt idx="15">
                  <c:v>1121</c:v>
                </c:pt>
                <c:pt idx="16">
                  <c:v>1302</c:v>
                </c:pt>
                <c:pt idx="17">
                  <c:v>1418</c:v>
                </c:pt>
                <c:pt idx="18">
                  <c:v>1559</c:v>
                </c:pt>
                <c:pt idx="19">
                  <c:v>1510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14-4F01-8195-597A90A38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-1231383568"/>
        <c:axId val="-1231383024"/>
      </c:barChart>
      <c:catAx>
        <c:axId val="-12313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31383024"/>
        <c:crosses val="autoZero"/>
        <c:auto val="1"/>
        <c:lblAlgn val="ctr"/>
        <c:lblOffset val="100"/>
        <c:noMultiLvlLbl val="0"/>
      </c:catAx>
      <c:valAx>
        <c:axId val="-1231383024"/>
        <c:scaling>
          <c:orientation val="minMax"/>
          <c:max val="1650"/>
          <c:min val="0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3138356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01334243133378E-2"/>
          <c:y val="2.4774587327782142E-2"/>
          <c:w val="0.90359054404495276"/>
          <c:h val="0.76121085769699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Российские координаторы / 
Russian Faculty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192576069946143E-3"/>
                  <c:y val="2.30428658736061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6.605916081724017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16017663462246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  <c:pt idx="18">
                  <c:v>2017 TCT</c:v>
                </c:pt>
                <c:pt idx="19">
                  <c:v>2018 TCT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8</c:v>
                </c:pt>
                <c:pt idx="1">
                  <c:v>7</c:v>
                </c:pt>
                <c:pt idx="2">
                  <c:v>13</c:v>
                </c:pt>
                <c:pt idx="3">
                  <c:v>11</c:v>
                </c:pt>
                <c:pt idx="4">
                  <c:v>28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  <c:pt idx="8">
                  <c:v>44</c:v>
                </c:pt>
                <c:pt idx="9">
                  <c:v>34</c:v>
                </c:pt>
                <c:pt idx="10">
                  <c:v>30</c:v>
                </c:pt>
                <c:pt idx="11">
                  <c:v>37</c:v>
                </c:pt>
                <c:pt idx="12">
                  <c:v>32</c:v>
                </c:pt>
                <c:pt idx="13">
                  <c:v>51</c:v>
                </c:pt>
                <c:pt idx="14">
                  <c:v>53</c:v>
                </c:pt>
                <c:pt idx="15">
                  <c:v>76</c:v>
                </c:pt>
                <c:pt idx="16">
                  <c:v>95</c:v>
                </c:pt>
                <c:pt idx="17">
                  <c:v>103</c:v>
                </c:pt>
                <c:pt idx="18">
                  <c:v>107</c:v>
                </c:pt>
                <c:pt idx="19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14-4F01-8195-597A90A383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Иностранные координаторы / 
International Faculty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  <c:pt idx="18">
                  <c:v>2017 TCT</c:v>
                </c:pt>
                <c:pt idx="19">
                  <c:v>2018 TCT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15</c:v>
                </c:pt>
                <c:pt idx="1">
                  <c:v>14</c:v>
                </c:pt>
                <c:pt idx="2">
                  <c:v>21</c:v>
                </c:pt>
                <c:pt idx="3">
                  <c:v>33</c:v>
                </c:pt>
                <c:pt idx="4">
                  <c:v>41</c:v>
                </c:pt>
                <c:pt idx="5">
                  <c:v>40</c:v>
                </c:pt>
                <c:pt idx="6">
                  <c:v>42</c:v>
                </c:pt>
                <c:pt idx="7">
                  <c:v>48</c:v>
                </c:pt>
                <c:pt idx="8">
                  <c:v>68</c:v>
                </c:pt>
                <c:pt idx="9">
                  <c:v>64</c:v>
                </c:pt>
                <c:pt idx="10">
                  <c:v>67</c:v>
                </c:pt>
                <c:pt idx="11">
                  <c:v>68</c:v>
                </c:pt>
                <c:pt idx="12">
                  <c:v>51</c:v>
                </c:pt>
                <c:pt idx="13">
                  <c:v>74</c:v>
                </c:pt>
                <c:pt idx="14">
                  <c:v>75</c:v>
                </c:pt>
                <c:pt idx="15">
                  <c:v>46</c:v>
                </c:pt>
                <c:pt idx="16">
                  <c:v>37</c:v>
                </c:pt>
                <c:pt idx="17">
                  <c:v>47</c:v>
                </c:pt>
                <c:pt idx="18">
                  <c:v>53</c:v>
                </c:pt>
                <c:pt idx="19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-1356870752"/>
        <c:axId val="-1356880000"/>
      </c:barChart>
      <c:catAx>
        <c:axId val="-13568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56880000"/>
        <c:crosses val="autoZero"/>
        <c:auto val="1"/>
        <c:lblAlgn val="ctr"/>
        <c:lblOffset val="100"/>
        <c:noMultiLvlLbl val="0"/>
      </c:catAx>
      <c:valAx>
        <c:axId val="-1356880000"/>
        <c:scaling>
          <c:orientation val="minMax"/>
          <c:max val="160"/>
          <c:min val="0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56870752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2039910777709169E-2"/>
          <c:y val="1.6960794729572942E-2"/>
          <c:w val="0.353555529344042"/>
          <c:h val="0.32376015475515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EE4EC-56C9-48FC-81FD-DBB987446093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9FB5-8E72-40DB-A730-704E035F36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6F149-C31A-442F-9E75-E28AAA2525AF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627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69FB5-8E72-40DB-A730-704E035F36F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10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3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1808163"/>
            <a:ext cx="8642350" cy="623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anchor="t" anchorCtr="1">
            <a:spAutoFit/>
          </a:bodyPr>
          <a:lstStyle>
            <a:lvl1pPr algn="ctr">
              <a:lnSpc>
                <a:spcPct val="85000"/>
              </a:lnSpc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  <a:endParaRPr lang="en-US" noProof="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656737"/>
            <a:ext cx="8642350" cy="889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marL="0" indent="0" algn="ctr">
              <a:buSzTx/>
              <a:buFontTx/>
              <a:buNone/>
              <a:defRPr sz="24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6" y="223753"/>
            <a:ext cx="2220232" cy="757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57" y="383983"/>
            <a:ext cx="1848803" cy="436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6"/>
          <a:stretch/>
        </p:blipFill>
        <p:spPr>
          <a:xfrm>
            <a:off x="0" y="3723537"/>
            <a:ext cx="9144000" cy="31344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25" y="292819"/>
            <a:ext cx="590549" cy="5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1139" userDrawn="1">
          <p15:clr>
            <a:srgbClr val="FBAE40"/>
          </p15:clr>
        </p15:guide>
        <p15:guide id="6" orient="horz" pos="61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7325"/>
            <a:ext cx="8642349" cy="827088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14413"/>
            <a:ext cx="8642350" cy="4841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7325"/>
            <a:ext cx="8642350" cy="827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14413"/>
            <a:ext cx="4264025" cy="4841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014413"/>
            <a:ext cx="4264025" cy="4841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7325"/>
            <a:ext cx="8642350" cy="827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14413"/>
            <a:ext cx="4247357" cy="696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711325"/>
            <a:ext cx="4247357" cy="4144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14413"/>
            <a:ext cx="4264025" cy="696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325"/>
            <a:ext cx="4264025" cy="4144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7325"/>
            <a:ext cx="8642350" cy="827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7325"/>
            <a:ext cx="3537404" cy="827089"/>
          </a:xfrm>
          <a:prstGeom prst="rect">
            <a:avLst/>
          </a:prstGeom>
        </p:spPr>
        <p:txBody>
          <a:bodyPr anchor="ctr" anchorCtr="0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3677"/>
            <a:ext cx="5005784" cy="566261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1014415"/>
            <a:ext cx="3537404" cy="48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4642756"/>
            <a:ext cx="8642350" cy="418194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5" y="187325"/>
            <a:ext cx="8642350" cy="445542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5060949"/>
            <a:ext cx="8642350" cy="7953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1"/>
          <a:stretch/>
        </p:blipFill>
        <p:spPr>
          <a:xfrm>
            <a:off x="1852214" y="5148943"/>
            <a:ext cx="5090402" cy="1709057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7326"/>
            <a:ext cx="86423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r>
              <a:rPr lang="en-US" altLang="ru-RU" dirty="0"/>
              <a:t/>
            </a:r>
            <a:br>
              <a:rPr lang="en-US" altLang="ru-RU" dirty="0"/>
            </a:b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15741"/>
            <a:ext cx="8642350" cy="484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6" y="5911766"/>
            <a:ext cx="2220232" cy="7573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57" y="6071996"/>
            <a:ext cx="1848803" cy="4368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25" y="5976200"/>
            <a:ext cx="590549" cy="5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FuturisC" panose="02000503000000000000" pitchFamily="50" charset="-52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FuturisC" panose="02000503000000000000" pitchFamily="50" charset="-52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FuturisC" panose="02000503000000000000" pitchFamily="50" charset="-52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FuturisC" panose="02000503000000000000" pitchFamily="50" charset="-52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FuturisC" panose="02000503000000000000" pitchFamily="50" charset="-52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58" userDrawn="1">
          <p15:clr>
            <a:srgbClr val="F26B43"/>
          </p15:clr>
        </p15:guide>
        <p15:guide id="12" pos="5602" userDrawn="1">
          <p15:clr>
            <a:srgbClr val="F26B43"/>
          </p15:clr>
        </p15:guide>
        <p15:guide id="13" orient="horz" pos="4201" userDrawn="1">
          <p15:clr>
            <a:srgbClr val="F26B43"/>
          </p15:clr>
        </p15:guide>
        <p15:guide id="14" orient="horz" pos="1139" userDrawn="1">
          <p15:clr>
            <a:srgbClr val="F26B43"/>
          </p15:clr>
        </p15:guide>
        <p15:guide id="15" orient="horz" pos="6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0825" y="1310223"/>
            <a:ext cx="8642350" cy="623312"/>
          </a:xfrm>
        </p:spPr>
        <p:txBody>
          <a:bodyPr/>
          <a:lstStyle/>
          <a:p>
            <a:r>
              <a:rPr lang="en-US" dirty="0" smtClean="0">
                <a:latin typeface="FuturisC" panose="02000503000000000000" pitchFamily="50" charset="-52"/>
              </a:rPr>
              <a:t>TCT RUSSIA 2018</a:t>
            </a:r>
            <a:endParaRPr lang="ru-RU" dirty="0">
              <a:solidFill>
                <a:schemeClr val="bg2"/>
              </a:solidFill>
              <a:latin typeface="FuturisC" panose="02000503000000000000" pitchFamily="50" charset="-52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0825" y="2168926"/>
            <a:ext cx="8642350" cy="2038674"/>
          </a:xfrm>
        </p:spPr>
        <p:txBody>
          <a:bodyPr/>
          <a:lstStyle/>
          <a:p>
            <a:r>
              <a:rPr lang="en-US" dirty="0" smtClean="0"/>
              <a:t>XX</a:t>
            </a:r>
            <a:r>
              <a:rPr lang="ru-RU" dirty="0"/>
              <a:t> МОСКОВСКИЙ МЕЖДУНАРОДНЫЙ КОНГРЕСС ПО ЭНДОВАСКУЛЯРНОЙ </a:t>
            </a:r>
            <a:r>
              <a:rPr lang="ru-RU" dirty="0" smtClean="0"/>
              <a:t>ХИРУРГИИ</a:t>
            </a:r>
            <a:endParaRPr lang="en-US" dirty="0" smtClean="0"/>
          </a:p>
          <a:p>
            <a:endParaRPr lang="ru-RU" sz="900" dirty="0" smtClean="0"/>
          </a:p>
          <a:p>
            <a:r>
              <a:rPr lang="en-US" dirty="0" smtClean="0"/>
              <a:t>XX </a:t>
            </a:r>
            <a:r>
              <a:rPr lang="en-US" dirty="0"/>
              <a:t>MOSCOW'S INTERNATIONAL CONGRESS ON ENDOVASCULAR SURGERY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1235812" y="1304594"/>
            <a:ext cx="6665004" cy="139633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03290" y="4273547"/>
            <a:ext cx="8730049" cy="100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10800"/>
          </a:xfrm>
        </p:spPr>
        <p:txBody>
          <a:bodyPr anchor="ctr"/>
          <a:lstStyle/>
          <a:p>
            <a:r>
              <a:rPr lang="ru-RU" dirty="0"/>
              <a:t>ТИТУЛЬНЫЕ ПРОГРАММНЫЕ СПОНСОРЫ /</a:t>
            </a:r>
            <a:br>
              <a:rPr lang="ru-RU" dirty="0"/>
            </a:br>
            <a:r>
              <a:rPr lang="ru-RU" dirty="0"/>
              <a:t>TITLE </a:t>
            </a:r>
            <a:r>
              <a:rPr lang="ru-RU" dirty="0" smtClean="0"/>
              <a:t>SPONSORS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88693" y="3221463"/>
            <a:ext cx="755924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i="0" kern="0" baseline="0" dirty="0">
                <a:solidFill>
                  <a:schemeClr val="bg2"/>
                </a:solidFill>
              </a:rPr>
              <a:t>СПОНСОРЫ / </a:t>
            </a:r>
            <a:r>
              <a:rPr lang="en-US" i="0" kern="0" baseline="0" dirty="0">
                <a:solidFill>
                  <a:schemeClr val="bg2"/>
                </a:solidFill>
              </a:rPr>
              <a:t>SPONSORS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001" y="1320943"/>
            <a:ext cx="2817281" cy="13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81" y="4528269"/>
            <a:ext cx="2142558" cy="45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0" y="4327547"/>
            <a:ext cx="186779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908" y="4362050"/>
            <a:ext cx="172468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14" y="1823536"/>
            <a:ext cx="3169148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90" y="4608034"/>
            <a:ext cx="1827200" cy="30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4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225"/>
          </a:xfrm>
        </p:spPr>
        <p:txBody>
          <a:bodyPr anchor="ctr"/>
          <a:lstStyle/>
          <a:p>
            <a:r>
              <a:rPr lang="ru-RU" dirty="0"/>
              <a:t>УЧАСТНИКИ ВЫСТАВКИ / </a:t>
            </a:r>
            <a:r>
              <a:rPr lang="en-US" dirty="0"/>
              <a:t>EXIBITORS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502" y="816302"/>
            <a:ext cx="7958996" cy="46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>
            <a:outerShdw dist="91440" algn="l" rotWithShape="0">
              <a:schemeClr val="bg2">
                <a:lumMod val="75000"/>
              </a:schemeClr>
            </a:outerShdw>
          </a:effectLst>
        </p:spPr>
        <p:txBody>
          <a:bodyPr wrap="square" tIns="182880" bIns="182880">
            <a:spAutoFit/>
          </a:bodyPr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12893"/>
              </p:ext>
            </p:extLst>
          </p:nvPr>
        </p:nvGraphicFramePr>
        <p:xfrm>
          <a:off x="677176" y="865882"/>
          <a:ext cx="7797114" cy="4709160"/>
        </p:xfrm>
        <a:graphic>
          <a:graphicData uri="http://schemas.openxmlformats.org/drawingml/2006/table">
            <a:tbl>
              <a:tblPr/>
              <a:tblGrid>
                <a:gridCol w="3816192"/>
                <a:gridCol w="3980922"/>
              </a:tblGrid>
              <a:tr h="4491682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Abbott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Cardiomedics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Ltd.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Cordis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, Cardinal Health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Medtronic LLC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Boston Scientific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Stentex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LLC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Terumo Russia LLC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PHILIPS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CONCEPT MEDICAL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RESEARCH PVT. LTD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(Singapore)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Meril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Life Sciences Pvt. Ltd. (India)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MicroPort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CardioFlow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(China)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ProCardio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Ltd.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Lifetech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Scientific (China)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Cardiovascular Research</a:t>
                      </a:r>
                      <a:b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</a:b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Foundation (USA)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BARD RUS LLC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Alvimedica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(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Italy)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Invamed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NanoMed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Ltd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Medical Company «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VLAANT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Lepu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Medical Technology (China)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Angioline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 bwMode="auto">
          <a:xfrm>
            <a:off x="4473145" y="865882"/>
            <a:ext cx="0" cy="457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44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225"/>
          </a:xfrm>
        </p:spPr>
        <p:txBody>
          <a:bodyPr anchor="ctr"/>
          <a:lstStyle/>
          <a:p>
            <a:r>
              <a:rPr lang="ru-RU" dirty="0"/>
              <a:t>ОРГКОМИТЕТ / </a:t>
            </a:r>
            <a:r>
              <a:rPr lang="en-US" dirty="0"/>
              <a:t>ORGANIZING COMMITTEE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913" y="1139825"/>
            <a:ext cx="3778250" cy="396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>
            <a:outerShdw dist="91440" algn="l" rotWithShape="0">
              <a:schemeClr val="bg2">
                <a:lumMod val="75000"/>
              </a:schemeClr>
            </a:outerShdw>
          </a:effectLst>
        </p:spPr>
        <p:txBody>
          <a:bodyPr tIns="182880" bIns="182880"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88135"/>
              </p:ext>
            </p:extLst>
          </p:nvPr>
        </p:nvGraphicFramePr>
        <p:xfrm>
          <a:off x="831378" y="1717385"/>
          <a:ext cx="3509319" cy="2804879"/>
        </p:xfrm>
        <a:graphic>
          <a:graphicData uri="http://schemas.openxmlformats.org/drawingml/2006/table">
            <a:tbl>
              <a:tblPr/>
              <a:tblGrid>
                <a:gridCol w="1717589"/>
                <a:gridCol w="1791730"/>
              </a:tblGrid>
              <a:tr h="2804879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Абугов С.А.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Варава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А.Б.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Закарян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Н.В.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Зырянов И.П.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Кавтеладзе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З.А.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Карапетян Н.Г.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Квасцов 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Кислухин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Т.В.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Кочанов И.Н.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Новак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А.Я.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Осичкина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О.С.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Поляков К.В.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Протопопов А.В.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Стаферов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А.В.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Устинов Н.Б.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Федорченко А.Н.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Филатова Н.К.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9950" y="1139825"/>
            <a:ext cx="3943350" cy="158504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>
            <a:outerShdw dist="91440" algn="l" rotWithShape="0">
              <a:schemeClr val="bg2">
                <a:lumMod val="75000"/>
              </a:schemeClr>
            </a:outerShdw>
          </a:effectLst>
        </p:spPr>
        <p:txBody>
          <a:bodyPr tIns="182880" bIns="18288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363636"/>
                </a:solidFill>
                <a:latin typeface="+mj-lt"/>
              </a:rPr>
              <a:t>Секретариат Правления Общества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Быкова Татьяна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i="0" u="sng" baseline="0" dirty="0">
                <a:solidFill>
                  <a:srgbClr val="363636"/>
                </a:solidFill>
                <a:latin typeface="+mj-lt"/>
              </a:rPr>
              <a:t>Селиванова Елена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Устинов Николай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9950" y="2945389"/>
            <a:ext cx="3943350" cy="215443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>
            <a:outerShdw dist="91440" algn="l" rotWithShape="0">
              <a:schemeClr val="bg2">
                <a:lumMod val="75000"/>
              </a:schemeClr>
            </a:outerShdw>
          </a:effectLst>
        </p:spPr>
        <p:txBody>
          <a:bodyPr tIns="182880" bIns="18288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363636"/>
                </a:solidFill>
                <a:latin typeface="+mn-lt"/>
              </a:rPr>
              <a:t>Секретариат Конгресса</a:t>
            </a:r>
            <a:br>
              <a:rPr lang="ru-RU" sz="1600" i="0" baseline="0" dirty="0">
                <a:solidFill>
                  <a:srgbClr val="363636"/>
                </a:solidFill>
                <a:latin typeface="+mn-lt"/>
              </a:rPr>
            </a:br>
            <a:r>
              <a:rPr lang="ru-RU" sz="1600" i="0" baseline="0" dirty="0">
                <a:solidFill>
                  <a:srgbClr val="363636"/>
                </a:solidFill>
                <a:latin typeface="+mn-lt"/>
              </a:rPr>
              <a:t>ООО «</a:t>
            </a:r>
            <a:r>
              <a:rPr lang="ru-RU" sz="1600" i="0" baseline="0" dirty="0" err="1" smtClean="0">
                <a:solidFill>
                  <a:srgbClr val="363636"/>
                </a:solidFill>
                <a:latin typeface="+mn-lt"/>
              </a:rPr>
              <a:t>Артизан-груп</a:t>
            </a:r>
            <a:r>
              <a:rPr lang="ru-RU" sz="1600" i="0" baseline="0" dirty="0" smtClean="0">
                <a:solidFill>
                  <a:srgbClr val="363636"/>
                </a:solidFill>
                <a:latin typeface="+mn-lt"/>
              </a:rPr>
              <a:t>»</a:t>
            </a:r>
            <a:endParaRPr lang="ru-RU" sz="1600" i="0" baseline="0" dirty="0">
              <a:solidFill>
                <a:srgbClr val="363636"/>
              </a:solidFill>
              <a:latin typeface="+mn-lt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n-lt"/>
              </a:rPr>
              <a:t>Беляева</a:t>
            </a:r>
            <a:r>
              <a:rPr lang="en-US" sz="1600" b="0" i="0" baseline="0" dirty="0">
                <a:solidFill>
                  <a:srgbClr val="363636"/>
                </a:solidFill>
                <a:latin typeface="+mn-lt"/>
              </a:rPr>
              <a:t> </a:t>
            </a:r>
            <a:r>
              <a:rPr lang="ru-RU" sz="1600" b="0" i="0" baseline="0" dirty="0" smtClean="0">
                <a:solidFill>
                  <a:srgbClr val="363636"/>
                </a:solidFill>
                <a:latin typeface="+mn-lt"/>
              </a:rPr>
              <a:t>Ирина</a:t>
            </a:r>
            <a:endParaRPr lang="ru-RU" sz="1600" b="0" i="0" baseline="0" dirty="0">
              <a:solidFill>
                <a:srgbClr val="363636"/>
              </a:solidFill>
              <a:latin typeface="+mn-lt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600" i="0" u="sng" baseline="0" dirty="0" err="1" smtClean="0">
                <a:solidFill>
                  <a:srgbClr val="363636"/>
                </a:solidFill>
                <a:latin typeface="+mn-lt"/>
              </a:rPr>
              <a:t>Осичкина</a:t>
            </a:r>
            <a:r>
              <a:rPr lang="ru-RU" sz="1600" i="0" u="sng" baseline="0" dirty="0" smtClean="0">
                <a:solidFill>
                  <a:srgbClr val="363636"/>
                </a:solidFill>
                <a:latin typeface="+mn-lt"/>
              </a:rPr>
              <a:t> Оксана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 err="1">
                <a:solidFill>
                  <a:srgbClr val="363636"/>
                </a:solidFill>
                <a:latin typeface="+mn-lt"/>
              </a:rPr>
              <a:t>Цекало</a:t>
            </a:r>
            <a:r>
              <a:rPr lang="ru-RU" sz="1600" b="0" i="0" baseline="0" dirty="0">
                <a:solidFill>
                  <a:srgbClr val="363636"/>
                </a:solidFill>
                <a:latin typeface="+mn-lt"/>
              </a:rPr>
              <a:t> Екатерина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n-lt"/>
              </a:rPr>
              <a:t>Шишкина </a:t>
            </a:r>
            <a:r>
              <a:rPr lang="ru-RU" sz="1600" b="0" i="0" baseline="0" dirty="0" smtClean="0">
                <a:solidFill>
                  <a:srgbClr val="363636"/>
                </a:solidFill>
                <a:latin typeface="+mn-lt"/>
              </a:rPr>
              <a:t>Валерия</a:t>
            </a:r>
            <a:endParaRPr lang="en-US" sz="1600" b="0" i="0" baseline="0" dirty="0">
              <a:solidFill>
                <a:srgbClr val="36363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0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225"/>
          </a:xfrm>
        </p:spPr>
        <p:txBody>
          <a:bodyPr anchor="ctr"/>
          <a:lstStyle/>
          <a:p>
            <a:r>
              <a:rPr lang="ru-RU" dirty="0"/>
              <a:t>БЛАГОДАРНОСТЬ / </a:t>
            </a:r>
            <a:r>
              <a:rPr lang="en-US" dirty="0"/>
              <a:t>GRATITUDE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2" y="972585"/>
            <a:ext cx="8596174" cy="408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9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2063913"/>
            <a:ext cx="9144000" cy="1243417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2400"/>
              </a:spcAft>
              <a:defRPr/>
            </a:pPr>
            <a:r>
              <a:rPr lang="en-US" sz="44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WELCOME </a:t>
            </a:r>
            <a:r>
              <a:rPr lang="en-US" sz="4400" b="0" smtClean="0"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800" b="0" smtClean="0"/>
              <a:t> 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44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TCT RUSSIA 201</a:t>
            </a:r>
            <a:r>
              <a:rPr lang="ru-RU" sz="44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en-US" sz="4400" b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37822" cy="911225"/>
          </a:xfrm>
        </p:spPr>
        <p:txBody>
          <a:bodyPr anchor="ctr"/>
          <a:lstStyle/>
          <a:p>
            <a:r>
              <a:rPr lang="ru-RU" altLang="ru-RU" dirty="0"/>
              <a:t>УЧАСТНИКИ / </a:t>
            </a:r>
            <a:r>
              <a:rPr lang="en-US" altLang="ru-RU" dirty="0"/>
              <a:t>PARTICIPANTS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1072869" y="2216027"/>
            <a:ext cx="2160945" cy="341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Aland Islands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Armenia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Aruba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Azerbaijan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Belarus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Belgium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China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Croatia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Czech Republic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France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Germany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Greece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endParaRPr lang="en-US" sz="1800" kern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6011501" y="2207700"/>
            <a:ext cx="2092456" cy="341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Poland</a:t>
            </a: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Russia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Singapore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South Korea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Switzerland</a:t>
            </a: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Tajikistan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Turkmenistan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Ukraine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United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Kingdom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USA</a:t>
            </a: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Uzbekistan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3233814" y="2216027"/>
            <a:ext cx="3670764" cy="341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India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Israel</a:t>
            </a: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Italy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Japan</a:t>
            </a: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Kazakhstan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Kyrgyzstan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Luxembourg</a:t>
            </a: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Moldova (Republic of)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Netherlands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Norfolk Island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North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Korea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Philippines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681746" y="875515"/>
            <a:ext cx="7234816" cy="5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</a:pPr>
            <a:r>
              <a:rPr lang="ru-RU" altLang="ru-RU" i="0" kern="0" baseline="0" dirty="0" smtClean="0">
                <a:solidFill>
                  <a:srgbClr val="363636"/>
                </a:solidFill>
                <a:latin typeface="+mn-lt"/>
              </a:rPr>
              <a:t>Количество участников</a:t>
            </a:r>
            <a:r>
              <a:rPr lang="en-US" altLang="ru-RU" i="0" kern="0" baseline="0" dirty="0" smtClean="0">
                <a:solidFill>
                  <a:srgbClr val="363636"/>
                </a:solidFill>
                <a:latin typeface="+mn-lt"/>
              </a:rPr>
              <a:t> </a:t>
            </a:r>
            <a:r>
              <a:rPr lang="ru-RU" altLang="ru-RU" i="0" kern="0" baseline="0" dirty="0" smtClean="0">
                <a:solidFill>
                  <a:srgbClr val="363636"/>
                </a:solidFill>
                <a:latin typeface="+mn-lt"/>
              </a:rPr>
              <a:t>/</a:t>
            </a:r>
            <a:r>
              <a:rPr lang="en-US" altLang="ru-RU" i="0" kern="0" baseline="0" dirty="0" smtClean="0">
                <a:solidFill>
                  <a:srgbClr val="363636"/>
                </a:solidFill>
                <a:latin typeface="+mn-lt"/>
              </a:rPr>
              <a:t> Number of participants  </a:t>
            </a:r>
            <a:r>
              <a:rPr lang="ru-RU" altLang="ru-RU" sz="2800" i="0" kern="0" baseline="0" dirty="0" smtClean="0">
                <a:solidFill>
                  <a:schemeClr val="bg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altLang="ru-RU" sz="2800" i="0" kern="0" baseline="0" dirty="0" smtClean="0">
                <a:solidFill>
                  <a:schemeClr val="bg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510</a:t>
            </a:r>
            <a:endParaRPr lang="ru-RU" altLang="ru-RU" i="0" kern="0" baseline="0" dirty="0">
              <a:solidFill>
                <a:schemeClr val="bg2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681745" y="1292871"/>
            <a:ext cx="7992697" cy="5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</a:pPr>
            <a:r>
              <a:rPr lang="ru-RU" altLang="ru-RU" i="0" kern="0" baseline="0" dirty="0" smtClean="0">
                <a:solidFill>
                  <a:srgbClr val="363636"/>
                </a:solidFill>
              </a:rPr>
              <a:t>Количество стран / </a:t>
            </a:r>
            <a:r>
              <a:rPr lang="en-US" altLang="ru-RU" i="0" kern="0" baseline="0" dirty="0" smtClean="0">
                <a:solidFill>
                  <a:srgbClr val="363636"/>
                </a:solidFill>
              </a:rPr>
              <a:t>Number of countries  </a:t>
            </a:r>
            <a:r>
              <a:rPr lang="en-US" altLang="ru-RU" sz="2800" i="0" kern="0" baseline="0" dirty="0" smtClean="0">
                <a:solidFill>
                  <a:schemeClr val="bg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endParaRPr lang="ru-RU" altLang="ru-RU" i="0" kern="0" baseline="0" dirty="0">
              <a:solidFill>
                <a:schemeClr val="bg2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681746" y="1762384"/>
            <a:ext cx="7234816" cy="5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</a:pPr>
            <a:r>
              <a:rPr lang="ru-RU" altLang="ru-RU" i="0" kern="0" baseline="0" dirty="0">
                <a:solidFill>
                  <a:srgbClr val="363636"/>
                </a:solidFill>
              </a:rPr>
              <a:t>География </a:t>
            </a:r>
            <a:r>
              <a:rPr lang="ru-RU" altLang="ru-RU" i="0" kern="0" baseline="0" dirty="0" smtClean="0">
                <a:solidFill>
                  <a:srgbClr val="363636"/>
                </a:solidFill>
              </a:rPr>
              <a:t>участников </a:t>
            </a:r>
            <a:r>
              <a:rPr lang="ru-RU" altLang="ru-RU" i="0" kern="0" baseline="0" dirty="0">
                <a:solidFill>
                  <a:srgbClr val="363636"/>
                </a:solidFill>
              </a:rPr>
              <a:t>/ </a:t>
            </a:r>
            <a:r>
              <a:rPr lang="en-US" altLang="ru-RU" i="0" kern="0" baseline="0" dirty="0">
                <a:solidFill>
                  <a:srgbClr val="363636"/>
                </a:solidFill>
              </a:rPr>
              <a:t>Geography of participants</a:t>
            </a:r>
          </a:p>
        </p:txBody>
      </p:sp>
    </p:spTree>
    <p:extLst>
      <p:ext uri="{BB962C8B-B14F-4D97-AF65-F5344CB8AC3E}">
        <p14:creationId xmlns:p14="http://schemas.microsoft.com/office/powerpoint/2010/main" val="30932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11225"/>
          </a:xfrm>
        </p:spPr>
        <p:txBody>
          <a:bodyPr anchor="ctr"/>
          <a:lstStyle/>
          <a:p>
            <a:r>
              <a:rPr lang="ru-RU" dirty="0" smtClean="0"/>
              <a:t>НАУЧНАЯ ПРОГРАММА / </a:t>
            </a:r>
            <a:r>
              <a:rPr lang="en-US" dirty="0" smtClean="0"/>
              <a:t>SCIENTIFIC PROGRAM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144" y="1375774"/>
            <a:ext cx="6697362" cy="1739385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ru-RU" sz="2000" dirty="0"/>
              <a:t>Количество докладов / </a:t>
            </a:r>
            <a:r>
              <a:rPr lang="ru-RU" sz="2000" dirty="0" err="1"/>
              <a:t>Number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lectures</a:t>
            </a:r>
            <a:r>
              <a:rPr lang="ru-RU" sz="2000" dirty="0"/>
              <a:t>: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a typeface="ヒラギノ角ゴ Pro W3" pitchFamily="-111" charset="-128"/>
              </a:rPr>
              <a:t>176</a:t>
            </a:r>
            <a:endParaRPr lang="en-US" sz="2800" dirty="0">
              <a:solidFill>
                <a:schemeClr val="bg2">
                  <a:lumMod val="50000"/>
                </a:schemeClr>
              </a:solidFill>
              <a:ea typeface="ヒラギノ角ゴ Pro W3" pitchFamily="-111" charset="-128"/>
            </a:endParaRPr>
          </a:p>
          <a:p>
            <a:pPr>
              <a:spcBef>
                <a:spcPts val="800"/>
              </a:spcBef>
            </a:pPr>
            <a:r>
              <a:rPr lang="ru-RU" sz="2000" dirty="0" smtClean="0"/>
              <a:t>Проведено симпозиумов / </a:t>
            </a:r>
            <a:r>
              <a:rPr lang="ru-RU" sz="2000" dirty="0" err="1" smtClean="0"/>
              <a:t>Number</a:t>
            </a:r>
            <a:r>
              <a:rPr lang="ru-RU" sz="2000" dirty="0" smtClean="0"/>
              <a:t> </a:t>
            </a:r>
            <a:r>
              <a:rPr lang="ru-RU" sz="2000" dirty="0" err="1" smtClean="0"/>
              <a:t>of</a:t>
            </a:r>
            <a:r>
              <a:rPr lang="ru-RU" sz="2000" dirty="0" smtClean="0"/>
              <a:t> </a:t>
            </a:r>
            <a:r>
              <a:rPr lang="ru-RU" sz="2000" dirty="0" err="1" smtClean="0"/>
              <a:t>symposia</a:t>
            </a:r>
            <a:r>
              <a:rPr lang="ru-RU" sz="2000" dirty="0" smtClean="0"/>
              <a:t>: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a typeface="ヒラギノ角ゴ Pro W3" pitchFamily="-111" charset="-128"/>
              </a:rPr>
              <a:t>1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a typeface="ヒラギノ角ゴ Pro W3" pitchFamily="-111" charset="-128"/>
              </a:rPr>
              <a:t>1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800"/>
              </a:spcBef>
            </a:pPr>
            <a:r>
              <a:rPr lang="en-US" sz="2000" dirty="0" err="1" smtClean="0"/>
              <a:t>Количество</a:t>
            </a:r>
            <a:r>
              <a:rPr lang="en-US" sz="2000" dirty="0" smtClean="0"/>
              <a:t> </a:t>
            </a:r>
            <a:r>
              <a:rPr lang="en-US" sz="2000" dirty="0" err="1"/>
              <a:t>операций</a:t>
            </a:r>
            <a:r>
              <a:rPr lang="en-US" sz="2000" dirty="0"/>
              <a:t> / Number </a:t>
            </a:r>
            <a:r>
              <a:rPr lang="en-US" sz="2000" dirty="0" smtClean="0"/>
              <a:t>of </a:t>
            </a:r>
            <a:r>
              <a:rPr lang="en-US" sz="2000" dirty="0"/>
              <a:t>cases: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a typeface="ヒラギノ角ゴ Pro W3" pitchFamily="-111" charset="-128"/>
              </a:rPr>
              <a:t>1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a typeface="ヒラギノ角ゴ Pro W3" pitchFamily="-111" charset="-128"/>
              </a:rPr>
              <a:t>2</a:t>
            </a:r>
            <a:endParaRPr lang="en-US" sz="2800" dirty="0">
              <a:solidFill>
                <a:schemeClr val="bg2">
                  <a:lumMod val="50000"/>
                </a:schemeClr>
              </a:solidFill>
              <a:ea typeface="ヒラギノ角ゴ Pro W3" pitchFamily="-111" charset="-128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82625" y="3317259"/>
            <a:ext cx="7772400" cy="161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ru-RU" sz="2400" b="1" i="0" kern="0" baseline="0" dirty="0"/>
              <a:t>В рамках </a:t>
            </a:r>
            <a:r>
              <a:rPr lang="en-US" sz="2400" b="1" i="0" kern="0" baseline="0" dirty="0"/>
              <a:t>TCT RUSSIA </a:t>
            </a:r>
            <a:r>
              <a:rPr lang="ru-RU" sz="2400" b="1" i="0" kern="0" baseline="0" dirty="0" smtClean="0"/>
              <a:t>проведена </a:t>
            </a:r>
            <a:r>
              <a:rPr lang="ru-RU" sz="2400" b="1" i="0" kern="0" baseline="0" dirty="0"/>
              <a:t>трехдневная сестринская </a:t>
            </a:r>
            <a:r>
              <a:rPr lang="ru-RU" sz="2400" b="1" i="0" kern="0" baseline="0" dirty="0" smtClean="0"/>
              <a:t>конференция</a:t>
            </a:r>
            <a:endParaRPr lang="ru-RU" sz="2400" b="1" i="0" kern="0" baseline="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400" b="1" i="0" kern="0" baseline="0" dirty="0" smtClean="0"/>
              <a:t>As </a:t>
            </a:r>
            <a:r>
              <a:rPr lang="en-US" sz="2400" b="1" i="0" kern="0" baseline="0" dirty="0"/>
              <a:t>part of TCT </a:t>
            </a:r>
            <a:r>
              <a:rPr lang="en-US" sz="2400" b="1" i="0" kern="0" baseline="0" dirty="0" smtClean="0"/>
              <a:t>RUSSIA </a:t>
            </a:r>
            <a:r>
              <a:rPr lang="en-US" sz="2400" b="1" i="0" kern="0" baseline="0" dirty="0"/>
              <a:t>held 3-days nurse </a:t>
            </a:r>
            <a:r>
              <a:rPr lang="en-US" sz="2400" b="1" i="0" kern="0" baseline="0" dirty="0" smtClean="0"/>
              <a:t>course</a:t>
            </a:r>
            <a:endParaRPr lang="en-US" sz="2400" b="1" i="0" kern="0" baseline="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" y="4833535"/>
            <a:ext cx="9143999" cy="59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800"/>
              </a:spcBef>
              <a:buNone/>
            </a:pPr>
            <a:r>
              <a:rPr lang="ru-RU" i="0" kern="0" baseline="0" dirty="0" smtClean="0"/>
              <a:t>Количество участников / </a:t>
            </a:r>
            <a:r>
              <a:rPr lang="ru-RU" i="0" kern="0" baseline="0" dirty="0" err="1" smtClean="0"/>
              <a:t>Number</a:t>
            </a:r>
            <a:r>
              <a:rPr lang="ru-RU" i="0" kern="0" baseline="0" dirty="0" smtClean="0"/>
              <a:t> </a:t>
            </a:r>
            <a:r>
              <a:rPr lang="ru-RU" i="0" kern="0" baseline="0" dirty="0" err="1" smtClean="0"/>
              <a:t>of</a:t>
            </a:r>
            <a:r>
              <a:rPr lang="ru-RU" i="0" kern="0" baseline="0" dirty="0" smtClean="0"/>
              <a:t> </a:t>
            </a:r>
            <a:r>
              <a:rPr lang="en-US" i="0" kern="0" baseline="0" dirty="0" smtClean="0"/>
              <a:t>participant</a:t>
            </a:r>
            <a:r>
              <a:rPr lang="ru-RU" i="0" kern="0" baseline="0" dirty="0" smtClean="0"/>
              <a:t>s: </a:t>
            </a:r>
            <a:r>
              <a:rPr lang="en-US" sz="2800" i="0" kern="0" baseline="0" dirty="0" smtClean="0">
                <a:solidFill>
                  <a:schemeClr val="bg2">
                    <a:lumMod val="50000"/>
                  </a:schemeClr>
                </a:solidFill>
                <a:ea typeface="ヒラギノ角ゴ Pro W3" pitchFamily="-111" charset="-128"/>
              </a:rPr>
              <a:t>183</a:t>
            </a:r>
          </a:p>
        </p:txBody>
      </p:sp>
    </p:spTree>
    <p:extLst>
      <p:ext uri="{BB962C8B-B14F-4D97-AF65-F5344CB8AC3E}">
        <p14:creationId xmlns:p14="http://schemas.microsoft.com/office/powerpoint/2010/main" val="29910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0800"/>
          </a:xfrm>
        </p:spPr>
        <p:txBody>
          <a:bodyPr lIns="0" bIns="0" anchor="ctr"/>
          <a:lstStyle/>
          <a:p>
            <a:r>
              <a:rPr lang="ru-RU" dirty="0"/>
              <a:t>КОЛИЧЕСТВО </a:t>
            </a:r>
            <a:r>
              <a:rPr lang="ru-RU" dirty="0" smtClean="0"/>
              <a:t>УЧАСТНИКОВ / </a:t>
            </a:r>
            <a:r>
              <a:rPr lang="en-US" dirty="0" smtClean="0"/>
              <a:t>PARTICIPANTS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1999 -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68488371"/>
              </p:ext>
            </p:extLst>
          </p:nvPr>
        </p:nvGraphicFramePr>
        <p:xfrm>
          <a:off x="379970" y="1137068"/>
          <a:ext cx="8359346" cy="434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 bwMode="auto">
          <a:xfrm>
            <a:off x="6588966" y="5414831"/>
            <a:ext cx="883509" cy="3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spc="150" baseline="0" dirty="0" smtClean="0"/>
              <a:t>RUSSIA</a:t>
            </a:r>
            <a:endParaRPr lang="en-US" sz="2400" i="0" kern="0" spc="150" baseline="0" dirty="0"/>
          </a:p>
        </p:txBody>
      </p:sp>
    </p:spTree>
    <p:extLst>
      <p:ext uri="{BB962C8B-B14F-4D97-AF65-F5344CB8AC3E}">
        <p14:creationId xmlns:p14="http://schemas.microsoft.com/office/powerpoint/2010/main" val="10660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0800"/>
          </a:xfrm>
        </p:spPr>
        <p:txBody>
          <a:bodyPr lIns="0" bIns="0" anchor="ctr"/>
          <a:lstStyle/>
          <a:p>
            <a:r>
              <a:rPr lang="ru-RU" dirty="0"/>
              <a:t>КОЛИЧЕСТВО </a:t>
            </a:r>
            <a:r>
              <a:rPr lang="ru-RU" dirty="0" smtClean="0"/>
              <a:t>УЧАСТНИКОВ / </a:t>
            </a:r>
            <a:r>
              <a:rPr lang="en-US" dirty="0" smtClean="0"/>
              <a:t>PARTICIPANTS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1999 -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98031256"/>
              </p:ext>
            </p:extLst>
          </p:nvPr>
        </p:nvGraphicFramePr>
        <p:xfrm>
          <a:off x="392327" y="1147469"/>
          <a:ext cx="8359346" cy="475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 bwMode="auto">
          <a:xfrm>
            <a:off x="6617720" y="5677382"/>
            <a:ext cx="883509" cy="3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spc="150" baseline="0" dirty="0" smtClean="0"/>
              <a:t>RUSSIA</a:t>
            </a:r>
            <a:endParaRPr lang="en-US" sz="2400" i="0" kern="0" spc="150" baseline="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039214" y="4150406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23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411589" y="4193623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21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797953" y="3905207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34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2184745" y="3668677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44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2549312" y="3114516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69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2945542" y="3226970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64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3305989" y="3144059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67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4033954" y="2130863"/>
            <a:ext cx="334747" cy="2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112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457760" y="2467887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98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4817024" y="2466185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97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5151423" y="2299707"/>
            <a:ext cx="371481" cy="17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105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5567566" y="2780879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83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5903255" y="1841333"/>
            <a:ext cx="372719" cy="21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125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6302464" y="1745570"/>
            <a:ext cx="330642" cy="26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128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6663357" y="1899347"/>
            <a:ext cx="363877" cy="23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122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7059475" y="1674783"/>
            <a:ext cx="347127" cy="22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132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7396685" y="1279542"/>
            <a:ext cx="418907" cy="2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150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3696901" y="2960834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75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7785988" y="1065277"/>
            <a:ext cx="361790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160</a:t>
            </a: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8173774" y="1217675"/>
            <a:ext cx="361790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sz="1300" i="0" kern="0" baseline="0" dirty="0" smtClean="0">
                <a:solidFill>
                  <a:schemeClr val="bg2">
                    <a:lumMod val="50000"/>
                  </a:schemeClr>
                </a:solidFill>
              </a:rPr>
              <a:t>52</a:t>
            </a:r>
          </a:p>
          <a:p>
            <a:pPr marL="0" indent="0" algn="ctr">
              <a:spcBef>
                <a:spcPts val="2400"/>
              </a:spcBef>
              <a:buNone/>
            </a:pPr>
            <a:endParaRPr lang="en-US" sz="1300" i="0" kern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8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97" y="1057712"/>
            <a:ext cx="1573200" cy="157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225"/>
          </a:xfrm>
        </p:spPr>
        <p:txBody>
          <a:bodyPr anchor="ctr"/>
          <a:lstStyle/>
          <a:p>
            <a:r>
              <a:rPr lang="ru-RU" dirty="0" smtClean="0"/>
              <a:t>ПРЕЗИДЕНТЫ И ДИРЕКТОРА КУРСА / </a:t>
            </a:r>
            <a:br>
              <a:rPr lang="ru-RU" dirty="0" smtClean="0"/>
            </a:br>
            <a:r>
              <a:rPr lang="en-US" dirty="0" smtClean="0"/>
              <a:t>COURSE PRESIDENTS AND DIRECTORS</a:t>
            </a:r>
            <a:endParaRPr lang="ru-RU" dirty="0"/>
          </a:p>
        </p:txBody>
      </p:sp>
      <p:pic>
        <p:nvPicPr>
          <p:cNvPr id="1032" name="Picture 8" descr="http://tctrussia.ru/img/juan.png?re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4" y="3383833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ctrussia.ru/img/gregg.png?rev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55" y="1058499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ctrussia.ru/img/gary.png?rev=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87" y="3385408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ctrussia.ru/img/abugov.png?rev=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40" y="3383833"/>
            <a:ext cx="1573200" cy="15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ctrussia.ru/img/protopopov.png?rev=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67" y="3383833"/>
            <a:ext cx="1573200" cy="15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79"/>
          <p:cNvSpPr>
            <a:spLocks noGrp="1" noChangeArrowheads="1"/>
          </p:cNvSpPr>
          <p:nvPr>
            <p:ph idx="1"/>
          </p:nvPr>
        </p:nvSpPr>
        <p:spPr>
          <a:xfrm>
            <a:off x="1785773" y="2734343"/>
            <a:ext cx="2156022" cy="543697"/>
          </a:xfrm>
        </p:spPr>
        <p:txBody>
          <a:bodyPr/>
          <a:lstStyle/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sz="2000" dirty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Bagrat </a:t>
            </a:r>
            <a:r>
              <a:rPr lang="en-US" altLang="ru-RU" sz="2000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G.Alekyan</a:t>
            </a:r>
            <a:endParaRPr lang="en-US" altLang="ru-RU" sz="240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79"/>
          <p:cNvSpPr txBox="1">
            <a:spLocks noChangeArrowheads="1"/>
          </p:cNvSpPr>
          <p:nvPr/>
        </p:nvSpPr>
        <p:spPr bwMode="auto">
          <a:xfrm>
            <a:off x="5201656" y="2734342"/>
            <a:ext cx="2156022" cy="5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i="0" kern="0" baseline="0" dirty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Gregg </a:t>
            </a:r>
            <a:r>
              <a:rPr lang="en-US" altLang="ru-RU" i="0" kern="0" baseline="0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W.Stone</a:t>
            </a:r>
            <a:endParaRPr lang="en-US" altLang="ru-RU" i="0" kern="0" baseline="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79"/>
          <p:cNvSpPr txBox="1">
            <a:spLocks noChangeArrowheads="1"/>
          </p:cNvSpPr>
          <p:nvPr/>
        </p:nvSpPr>
        <p:spPr bwMode="auto">
          <a:xfrm>
            <a:off x="213635" y="5061252"/>
            <a:ext cx="2156022" cy="5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i="0" kern="0" baseline="0" dirty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Juan </a:t>
            </a:r>
            <a:r>
              <a:rPr lang="en-US" altLang="ru-RU" i="0" kern="0" baseline="0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F.Granada</a:t>
            </a:r>
            <a:endParaRPr lang="en-US" altLang="ru-RU" i="0" kern="0" baseline="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79"/>
          <p:cNvSpPr txBox="1">
            <a:spLocks noChangeArrowheads="1"/>
          </p:cNvSpPr>
          <p:nvPr/>
        </p:nvSpPr>
        <p:spPr bwMode="auto">
          <a:xfrm>
            <a:off x="2399488" y="5061251"/>
            <a:ext cx="2156022" cy="5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i="0" kern="0" baseline="0" dirty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Gary </a:t>
            </a:r>
            <a:r>
              <a:rPr lang="en-US" altLang="ru-RU" i="0" kern="0" baseline="0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S.Mintz</a:t>
            </a:r>
            <a:endParaRPr lang="en-US" altLang="ru-RU" i="0" kern="0" baseline="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79"/>
          <p:cNvSpPr txBox="1">
            <a:spLocks noChangeArrowheads="1"/>
          </p:cNvSpPr>
          <p:nvPr/>
        </p:nvSpPr>
        <p:spPr bwMode="auto">
          <a:xfrm>
            <a:off x="4586129" y="5061250"/>
            <a:ext cx="2156022" cy="5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i="0" kern="0" baseline="0" dirty="0" smtClean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Sergey </a:t>
            </a:r>
            <a:r>
              <a:rPr lang="en-US" altLang="ru-RU" i="0" kern="0" baseline="0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A.Abugov</a:t>
            </a:r>
            <a:endParaRPr lang="en-US" altLang="ru-RU" i="0" kern="0" baseline="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79"/>
          <p:cNvSpPr txBox="1">
            <a:spLocks noChangeArrowheads="1"/>
          </p:cNvSpPr>
          <p:nvPr/>
        </p:nvSpPr>
        <p:spPr bwMode="auto">
          <a:xfrm>
            <a:off x="6773556" y="4955459"/>
            <a:ext cx="2156022" cy="5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i="0" kern="0" baseline="0" dirty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Aleksey </a:t>
            </a:r>
            <a:r>
              <a:rPr lang="en-US" altLang="ru-RU" i="0" kern="0" baseline="0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V.Protopopov</a:t>
            </a:r>
            <a:endParaRPr lang="en-US" altLang="ru-RU" i="0" kern="0" baseline="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225"/>
          </a:xfrm>
        </p:spPr>
        <p:txBody>
          <a:bodyPr anchor="ctr"/>
          <a:lstStyle/>
          <a:p>
            <a:r>
              <a:rPr lang="ru-RU" dirty="0"/>
              <a:t>ПРОГРАММНЫЙ КОМИТЕТ / </a:t>
            </a:r>
            <a:r>
              <a:rPr lang="en-US" dirty="0"/>
              <a:t>PROGRAM </a:t>
            </a:r>
            <a:r>
              <a:rPr lang="en-US" dirty="0" smtClean="0"/>
              <a:t>COMMITTEE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010" y="837096"/>
            <a:ext cx="4049712" cy="47012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>
            <a:outerShdw dist="91440" algn="l" rotWithShape="0">
              <a:schemeClr val="bg2">
                <a:lumMod val="75000"/>
              </a:schemeClr>
            </a:outerShdw>
          </a:effectLst>
        </p:spPr>
        <p:txBody>
          <a:bodyPr tIns="0" bIns="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>
              <a:spcAft>
                <a:spcPts val="500"/>
              </a:spcAft>
              <a:defRPr/>
            </a:pPr>
            <a:endParaRPr lang="en-US" sz="1050" b="0" i="0" dirty="0" smtClean="0">
              <a:solidFill>
                <a:srgbClr val="363636"/>
              </a:solidFill>
              <a:latin typeface="+mj-lt"/>
            </a:endParaRPr>
          </a:p>
          <a:p>
            <a:pPr>
              <a:spcAft>
                <a:spcPts val="500"/>
              </a:spcAft>
              <a:defRPr/>
            </a:pPr>
            <a:r>
              <a:rPr lang="ru-RU" sz="2400" b="0" i="0" dirty="0" smtClean="0">
                <a:solidFill>
                  <a:srgbClr val="363636"/>
                </a:solidFill>
                <a:latin typeface="+mj-lt"/>
              </a:rPr>
              <a:t>Абугов 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Сергей, Россия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 err="1">
                <a:solidFill>
                  <a:srgbClr val="363636"/>
                </a:solidFill>
                <a:latin typeface="+mj-lt"/>
              </a:rPr>
              <a:t>Алекян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400" b="0" i="0" dirty="0" err="1">
                <a:solidFill>
                  <a:srgbClr val="363636"/>
                </a:solidFill>
                <a:latin typeface="+mj-lt"/>
              </a:rPr>
              <a:t>Баграт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, Россия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 err="1">
                <a:solidFill>
                  <a:srgbClr val="363636"/>
                </a:solidFill>
                <a:latin typeface="+mj-lt"/>
              </a:rPr>
              <a:t>Ганюков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 Владимир, Россия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Гранада Хуан,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Грэй Билл,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 err="1">
                <a:solidFill>
                  <a:srgbClr val="363636"/>
                </a:solidFill>
                <a:latin typeface="+mj-lt"/>
              </a:rPr>
              <a:t>Кавтеладзе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400" b="0" i="0" dirty="0" err="1">
                <a:solidFill>
                  <a:srgbClr val="363636"/>
                </a:solidFill>
                <a:latin typeface="+mj-lt"/>
              </a:rPr>
              <a:t>Заза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, Россия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 err="1">
                <a:solidFill>
                  <a:srgbClr val="363636"/>
                </a:solidFill>
                <a:latin typeface="+mj-lt"/>
              </a:rPr>
              <a:t>Калуза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400" b="0" i="0" dirty="0" err="1">
                <a:solidFill>
                  <a:srgbClr val="363636"/>
                </a:solidFill>
                <a:latin typeface="+mj-lt"/>
              </a:rPr>
              <a:t>Грег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 err="1">
                <a:solidFill>
                  <a:srgbClr val="363636"/>
                </a:solidFill>
                <a:latin typeface="+mj-lt"/>
              </a:rPr>
              <a:t>Катцен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 Барри,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 err="1">
                <a:solidFill>
                  <a:srgbClr val="363636"/>
                </a:solidFill>
                <a:latin typeface="+mj-lt"/>
              </a:rPr>
              <a:t>Минц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 Гари,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Никаноров Александр,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Протопопов Алексей, Россия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 err="1">
                <a:solidFill>
                  <a:srgbClr val="363636"/>
                </a:solidFill>
                <a:latin typeface="+mj-lt"/>
              </a:rPr>
              <a:t>Разави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 Махмуд,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Стоун </a:t>
            </a:r>
            <a:r>
              <a:rPr lang="ru-RU" sz="2400" b="0" i="0" dirty="0" err="1">
                <a:solidFill>
                  <a:srgbClr val="363636"/>
                </a:solidFill>
                <a:latin typeface="+mj-lt"/>
              </a:rPr>
              <a:t>Грегг</a:t>
            </a: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400" b="0" i="0" dirty="0">
                <a:solidFill>
                  <a:srgbClr val="363636"/>
                </a:solidFill>
                <a:latin typeface="+mj-lt"/>
              </a:rPr>
              <a:t>Федорченко Алексей, </a:t>
            </a:r>
            <a:r>
              <a:rPr lang="ru-RU" sz="2400" b="0" i="0" dirty="0" smtClean="0">
                <a:solidFill>
                  <a:srgbClr val="363636"/>
                </a:solidFill>
                <a:latin typeface="+mj-lt"/>
              </a:rPr>
              <a:t>Россия</a:t>
            </a:r>
            <a:endParaRPr lang="en-US" sz="2400" b="0" i="0" dirty="0" smtClean="0">
              <a:solidFill>
                <a:srgbClr val="363636"/>
              </a:solidFill>
              <a:latin typeface="+mj-lt"/>
            </a:endParaRPr>
          </a:p>
          <a:p>
            <a:pPr>
              <a:spcAft>
                <a:spcPts val="500"/>
              </a:spcAft>
              <a:defRPr/>
            </a:pPr>
            <a:endParaRPr lang="ru-RU" sz="100" b="0" i="0" dirty="0" smtClean="0">
              <a:solidFill>
                <a:srgbClr val="363636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2951" y="837095"/>
            <a:ext cx="4049712" cy="469872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>
            <a:outerShdw dist="91440" algn="l" rotWithShape="0">
              <a:schemeClr val="bg2">
                <a:lumMod val="75000"/>
              </a:schemeClr>
            </a:outerShdw>
          </a:effectLst>
        </p:spPr>
        <p:txBody>
          <a:bodyPr tIns="0" bIns="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>
              <a:spcAft>
                <a:spcPts val="500"/>
              </a:spcAft>
              <a:defRPr/>
            </a:pPr>
            <a:endParaRPr lang="en-US" sz="1050" b="0" i="0" dirty="0" smtClean="0">
              <a:solidFill>
                <a:srgbClr val="363636"/>
              </a:solidFill>
              <a:latin typeface="+mj-lt"/>
            </a:endParaRPr>
          </a:p>
          <a:p>
            <a:pPr>
              <a:spcAft>
                <a:spcPts val="500"/>
              </a:spcAft>
              <a:defRPr/>
            </a:pP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Abugov Sergey,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Alekyan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Bargat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Fedorchenko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 Alexey,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Ganyukov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 Vladimir,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Granada Juan, USA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Gray Bill, USA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Kaluza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 Greg, USA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Katzen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 Barry, USA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Kavteladze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Zaza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Mintz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 Gary, USA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Nikanorov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 Alexander, USA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Protopopov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 Alexey,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Razavi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en-US" sz="2400" b="0" i="0" dirty="0" err="1">
                <a:solidFill>
                  <a:srgbClr val="363636"/>
                </a:solidFill>
                <a:latin typeface="+mj-lt"/>
              </a:rPr>
              <a:t>Mahmood</a:t>
            </a: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, USA</a:t>
            </a:r>
          </a:p>
          <a:p>
            <a:pPr>
              <a:spcAft>
                <a:spcPts val="500"/>
              </a:spcAft>
              <a:defRPr/>
            </a:pPr>
            <a:r>
              <a:rPr lang="en-US" sz="2400" b="0" i="0" dirty="0">
                <a:solidFill>
                  <a:srgbClr val="363636"/>
                </a:solidFill>
                <a:latin typeface="+mj-lt"/>
              </a:rPr>
              <a:t>Stone Gregg, </a:t>
            </a:r>
            <a:r>
              <a:rPr lang="en-US" sz="2400" b="0" i="0" dirty="0" smtClean="0">
                <a:solidFill>
                  <a:srgbClr val="363636"/>
                </a:solidFill>
                <a:latin typeface="+mj-lt"/>
              </a:rPr>
              <a:t>USA</a:t>
            </a:r>
          </a:p>
          <a:p>
            <a:pPr>
              <a:spcAft>
                <a:spcPts val="500"/>
              </a:spcAft>
              <a:defRPr/>
            </a:pPr>
            <a:endParaRPr lang="en-US" sz="1100" b="0" i="0" dirty="0" smtClean="0">
              <a:solidFill>
                <a:srgbClr val="363636"/>
              </a:solidFill>
              <a:latin typeface="+mj-lt"/>
            </a:endParaRPr>
          </a:p>
          <a:p>
            <a:pPr>
              <a:spcAft>
                <a:spcPts val="500"/>
              </a:spcAft>
              <a:defRPr/>
            </a:pPr>
            <a:endParaRPr lang="ru-RU" sz="100" b="0" i="0" dirty="0" smtClean="0">
              <a:solidFill>
                <a:srgbClr val="36363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53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0800"/>
          </a:xfrm>
        </p:spPr>
        <p:txBody>
          <a:bodyPr anchor="ctr"/>
          <a:lstStyle/>
          <a:p>
            <a:r>
              <a:rPr lang="ru-RU" dirty="0"/>
              <a:t>РОССИЙСКИЕ КООРДИНАТОРЫ /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RUSSIAN FACULTY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820984"/>
            <a:ext cx="90614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9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10800"/>
          </a:xfrm>
        </p:spPr>
        <p:txBody>
          <a:bodyPr anchor="ctr"/>
          <a:lstStyle/>
          <a:p>
            <a:r>
              <a:rPr lang="ru-RU" dirty="0"/>
              <a:t>ИНОСТРАННЫЕ КООРДИНАТОРЫ / </a:t>
            </a:r>
            <a:br>
              <a:rPr lang="ru-RU" dirty="0"/>
            </a:br>
            <a:r>
              <a:rPr lang="en-US" dirty="0"/>
              <a:t>INTERNATIONAL </a:t>
            </a:r>
            <a:r>
              <a:rPr lang="en-US" dirty="0" smtClean="0"/>
              <a:t>FACULTY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917" y="1219469"/>
            <a:ext cx="8850014" cy="370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>
            <a:outerShdw dist="91440" algn="l" rotWithShape="0">
              <a:schemeClr val="bg2">
                <a:lumMod val="75000"/>
              </a:schemeClr>
            </a:outerShdw>
          </a:effectLst>
        </p:spPr>
        <p:txBody>
          <a:bodyPr wrap="square" tIns="72000" bIns="7200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endParaRPr lang="ru-RU" sz="2200" b="0" i="0" dirty="0" smtClean="0">
              <a:solidFill>
                <a:srgbClr val="363636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80848"/>
              </p:ext>
            </p:extLst>
          </p:nvPr>
        </p:nvGraphicFramePr>
        <p:xfrm>
          <a:off x="119225" y="1410409"/>
          <a:ext cx="8893767" cy="344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00"/>
                <a:gridCol w="2916000"/>
                <a:gridCol w="2917767"/>
              </a:tblGrid>
              <a:tr h="344407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Berman Darren (USA)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Calabrese Emilio (USA)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Cao Feng (China)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Carminati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Mario (Italy)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Colombo Antonio (Italy)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Coulson John (USA)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Dadabaev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Murat</a:t>
                      </a:r>
                      <a:r>
                        <a:rPr lang="ru-RU" sz="18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</a:p>
                    <a:p>
                      <a:r>
                        <a:rPr lang="ru-RU" sz="1800" b="0" dirty="0" smtClean="0">
                          <a:solidFill>
                            <a:srgbClr val="08153E"/>
                          </a:solidFill>
                        </a:rPr>
                        <a:t>                   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(Kyrgyzstan)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Gil Robert (Poland)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Granada Juan (USA)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Grube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Eberhard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(Germany)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Henry Michel (Luxembourg)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Kala </a:t>
                      </a:r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Petr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(Czech Republic)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Kovac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Jan (UK)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Laborde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Jean-Claude (UK</a:t>
                      </a:r>
                      <a:r>
                        <a:rPr lang="ru-RU" sz="1800" b="0" dirty="0" smtClean="0">
                          <a:solidFill>
                            <a:srgbClr val="08153E"/>
                          </a:solidFill>
                        </a:rPr>
                        <a:t>)</a:t>
                      </a:r>
                      <a:endParaRPr lang="en-US" sz="1800" b="0" dirty="0" smtClean="0">
                        <a:solidFill>
                          <a:srgbClr val="08153E"/>
                        </a:solidFill>
                      </a:endParaRP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Louvard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Yves (France)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Ma </a:t>
                      </a:r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Qian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(China)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Maisano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Francesco </a:t>
                      </a:r>
                      <a:endParaRPr lang="ru-RU" sz="1800" b="0" dirty="0" smtClean="0">
                        <a:solidFill>
                          <a:srgbClr val="08153E"/>
                        </a:solidFill>
                      </a:endParaRPr>
                    </a:p>
                    <a:p>
                      <a:r>
                        <a:rPr lang="ru-RU" sz="1800" b="0" dirty="0" smtClean="0">
                          <a:solidFill>
                            <a:srgbClr val="08153E"/>
                          </a:solidFill>
                        </a:rPr>
                        <a:t>                     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(Switzerland)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Mintz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Gary (USA)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Nikanorov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Alexander (USA)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Onorato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Eustaquio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(Italy)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Pacchioni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Roberto (Italy)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Park S.J. (South Korea)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Pu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Jun (China)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Reimers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Bernhard (Italy)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Saito Shigeru (Japan)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Schuler Gerhard (Germany)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Schwartz Lewis (USA)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Segev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Amit (Israel)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Sideris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Eleftherios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(Greece)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Sievert Horst (Germany)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Song </a:t>
                      </a:r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Xiantao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(China)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Stelmashok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8153E"/>
                          </a:solidFill>
                        </a:rPr>
                        <a:t>Valeriy</a:t>
                      </a:r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 (Belarus)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8153E"/>
                          </a:solidFill>
                        </a:rPr>
                        <a:t>Stone Gregg (USA)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3081852" y="1272977"/>
            <a:ext cx="0" cy="352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6081795" y="1272977"/>
            <a:ext cx="0" cy="352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53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Лайт">
  <a:themeElements>
    <a:clrScheme name="Standart-Light">
      <a:dk1>
        <a:srgbClr val="9F50C5"/>
      </a:dk1>
      <a:lt1>
        <a:srgbClr val="000000"/>
      </a:lt1>
      <a:dk2>
        <a:srgbClr val="FFFFFF"/>
      </a:dk2>
      <a:lt2>
        <a:srgbClr val="FFFFFF"/>
      </a:lt2>
      <a:accent1>
        <a:srgbClr val="9F50C5"/>
      </a:accent1>
      <a:accent2>
        <a:srgbClr val="5496EC"/>
      </a:accent2>
      <a:accent3>
        <a:srgbClr val="3F3F3F"/>
      </a:accent3>
      <a:accent4>
        <a:srgbClr val="CBA0E0"/>
      </a:accent4>
      <a:accent5>
        <a:srgbClr val="9EC3F4"/>
      </a:accent5>
      <a:accent6>
        <a:srgbClr val="7F7F7F"/>
      </a:accent6>
      <a:hlink>
        <a:srgbClr val="9F50C5"/>
      </a:hlink>
      <a:folHlink>
        <a:srgbClr val="60297B"/>
      </a:folHlink>
    </a:clrScheme>
    <a:fontScheme name="FuturisC">
      <a:majorFont>
        <a:latin typeface="FuturisC"/>
        <a:ea typeface=""/>
        <a:cs typeface=""/>
      </a:majorFont>
      <a:minorFont>
        <a:latin typeface="Futuris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ight-Color">
        <a:dk1>
          <a:srgbClr val="9F50C5"/>
        </a:dk1>
        <a:lt1>
          <a:srgbClr val="000000"/>
        </a:lt1>
        <a:dk2>
          <a:srgbClr val="FFFFFF"/>
        </a:dk2>
        <a:lt2>
          <a:srgbClr val="FFFFFF"/>
        </a:lt2>
        <a:accent1>
          <a:srgbClr val="9F50C5"/>
        </a:accent1>
        <a:accent2>
          <a:srgbClr val="5496EC"/>
        </a:accent2>
        <a:accent3>
          <a:srgbClr val="3F3F3F"/>
        </a:accent3>
        <a:accent4>
          <a:srgbClr val="CBA0E0"/>
        </a:accent4>
        <a:accent5>
          <a:srgbClr val="9EC3F4"/>
        </a:accent5>
        <a:accent6>
          <a:srgbClr val="7F7F7F"/>
        </a:accent6>
        <a:hlink>
          <a:srgbClr val="9F50C5"/>
        </a:hlink>
        <a:folHlink>
          <a:srgbClr val="60297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">
        <a:dk1>
          <a:srgbClr val="FFFF00"/>
        </a:dk1>
        <a:lt1>
          <a:srgbClr val="FFFFFF"/>
        </a:lt1>
        <a:dk2>
          <a:srgbClr val="9F50C5"/>
        </a:dk2>
        <a:lt2>
          <a:srgbClr val="C7A2E3"/>
        </a:lt2>
        <a:accent1>
          <a:srgbClr val="FFFF00"/>
        </a:accent1>
        <a:accent2>
          <a:srgbClr val="98C0F3"/>
        </a:accent2>
        <a:accent3>
          <a:srgbClr val="B2B2B2"/>
        </a:accent3>
        <a:accent4>
          <a:srgbClr val="FFFFCB"/>
        </a:accent4>
        <a:accent5>
          <a:srgbClr val="DCEAFB"/>
        </a:accent5>
        <a:accent6>
          <a:srgbClr val="E5E5E5"/>
        </a:accent6>
        <a:hlink>
          <a:srgbClr val="FFFF00"/>
        </a:hlink>
        <a:folHlink>
          <a:srgbClr val="FFC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 Лайт" id="{8D5BD267-BD7C-43DA-BE50-1BEB68AE9808}" vid="{1AED3B8B-6893-42E1-A556-D9A8ECAD2C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Light-Theme</Template>
  <TotalTime>3114</TotalTime>
  <Words>605</Words>
  <Application>Microsoft Office PowerPoint</Application>
  <PresentationFormat>Экран (4:3)</PresentationFormat>
  <Paragraphs>231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FuturisC</vt:lpstr>
      <vt:lpstr>ヒラギノ角ゴ Pro W3</vt:lpstr>
      <vt:lpstr>Verdana</vt:lpstr>
      <vt:lpstr>Calibri</vt:lpstr>
      <vt:lpstr>Тема Лайт</vt:lpstr>
      <vt:lpstr>TCT RUSSIA 2018</vt:lpstr>
      <vt:lpstr>УЧАСТНИКИ / PARTICIPANTS</vt:lpstr>
      <vt:lpstr>НАУЧНАЯ ПРОГРАММА / SCIENTIFIC PROGRAM</vt:lpstr>
      <vt:lpstr>КОЛИЧЕСТВО УЧАСТНИКОВ / PARTICIPANTS 1999 - 2018</vt:lpstr>
      <vt:lpstr>КОЛИЧЕСТВО УЧАСТНИКОВ / PARTICIPANTS 1999 - 2018</vt:lpstr>
      <vt:lpstr>ПРЕЗИДЕНТЫ И ДИРЕКТОРА КУРСА /  COURSE PRESIDENTS AND DIRECTORS</vt:lpstr>
      <vt:lpstr>ПРОГРАММНЫЙ КОМИТЕТ / PROGRAM COMMITTEE</vt:lpstr>
      <vt:lpstr>РОССИЙСКИЕ КООРДИНАТОРЫ /  RUSSIAN FACULTY</vt:lpstr>
      <vt:lpstr>ИНОСТРАННЫЕ КООРДИНАТОРЫ /  INTERNATIONAL FACULTY</vt:lpstr>
      <vt:lpstr>ТИТУЛЬНЫЕ ПРОГРАММНЫЕ СПОНСОРЫ / TITLE SPONSORS</vt:lpstr>
      <vt:lpstr>УЧАСТНИКИ ВЫСТАВКИ / EXIBITORS</vt:lpstr>
      <vt:lpstr>ОРГКОМИТЕТ / ORGANIZING COMMITTEE </vt:lpstr>
      <vt:lpstr>БЛАГОДАРНОСТЬ / GRATITUDE</vt:lpstr>
      <vt:lpstr>WELCOME TO   TCT RUSSIA 2019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Анастасия Кабайлова</cp:lastModifiedBy>
  <cp:revision>73</cp:revision>
  <dcterms:created xsi:type="dcterms:W3CDTF">2018-04-02T14:44:39Z</dcterms:created>
  <dcterms:modified xsi:type="dcterms:W3CDTF">2018-09-14T09:28:01Z</dcterms:modified>
</cp:coreProperties>
</file>